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456" r:id="rId2"/>
    <p:sldId id="458" r:id="rId3"/>
    <p:sldId id="459" r:id="rId4"/>
    <p:sldId id="461" r:id="rId5"/>
    <p:sldId id="463" r:id="rId6"/>
    <p:sldId id="460" r:id="rId7"/>
    <p:sldId id="468" r:id="rId8"/>
    <p:sldId id="466" r:id="rId9"/>
    <p:sldId id="464" r:id="rId10"/>
    <p:sldId id="465" r:id="rId11"/>
    <p:sldId id="467" r:id="rId12"/>
    <p:sldId id="469" r:id="rId13"/>
    <p:sldId id="470" r:id="rId14"/>
    <p:sldId id="471" r:id="rId15"/>
    <p:sldId id="472" r:id="rId16"/>
    <p:sldId id="473" r:id="rId17"/>
    <p:sldId id="474" r:id="rId18"/>
    <p:sldId id="475" r:id="rId19"/>
    <p:sldId id="476" r:id="rId20"/>
    <p:sldId id="477" r:id="rId21"/>
    <p:sldId id="478" r:id="rId22"/>
    <p:sldId id="479" r:id="rId23"/>
    <p:sldId id="480" r:id="rId24"/>
    <p:sldId id="481" r:id="rId25"/>
    <p:sldId id="482" r:id="rId26"/>
    <p:sldId id="488" r:id="rId27"/>
    <p:sldId id="487" r:id="rId28"/>
    <p:sldId id="483" r:id="rId29"/>
    <p:sldId id="484" r:id="rId30"/>
    <p:sldId id="485" r:id="rId31"/>
    <p:sldId id="486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8" userDrawn="1">
          <p15:clr>
            <a:srgbClr val="A4A3A4"/>
          </p15:clr>
        </p15:guide>
        <p15:guide id="2" pos="390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62626"/>
    <a:srgbClr val="0D0D0D"/>
    <a:srgbClr val="3B417C"/>
    <a:srgbClr val="485278"/>
    <a:srgbClr val="2D47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49" autoAdjust="0"/>
    <p:restoredTop sz="95573" autoAdjust="0"/>
  </p:normalViewPr>
  <p:slideViewPr>
    <p:cSldViewPr snapToGrid="0" showGuides="1">
      <p:cViewPr varScale="1">
        <p:scale>
          <a:sx n="108" d="100"/>
          <a:sy n="108" d="100"/>
        </p:scale>
        <p:origin x="600" y="192"/>
      </p:cViewPr>
      <p:guideLst>
        <p:guide orient="horz" pos="2228"/>
        <p:guide pos="390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4DB03-95AA-41AE-850F-1E6D43F2FC2B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1A5B8-F2C9-4428-B3B2-69DD1370C61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600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149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148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3194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1A5B8-F2C9-4428-B3B2-69DD1370C61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272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1A5B8-F2C9-4428-B3B2-69DD1370C61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4076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2236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1A5B8-F2C9-4428-B3B2-69DD1370C61E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021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812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11373600" y="6447529"/>
            <a:ext cx="383485" cy="274636"/>
          </a:xfrm>
          <a:prstGeom prst="rect">
            <a:avLst/>
          </a:prstGeom>
        </p:spPr>
        <p:txBody>
          <a:bodyPr/>
          <a:lstStyle>
            <a:lvl1pPr algn="ctr">
              <a:defRPr lang="zh-CN" altLang="en-US" sz="1200" kern="12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+mn-ea"/>
                <a:cs typeface="Arial" panose="020B0604020202090204" pitchFamily="34" charset="0"/>
              </a:defRPr>
            </a:lvl1pPr>
          </a:lstStyle>
          <a:p>
            <a:fld id="{D5308F9B-E27E-4AC9-94E5-7D7F63443F73}" type="slidenum">
              <a:rPr lang="en-US" altLang="zh-CN" smtClean="0"/>
              <a:t>‹#›</a:t>
            </a:fld>
            <a:endParaRPr lang="en-US" dirty="0"/>
          </a:p>
        </p:txBody>
      </p:sp>
      <p:sp>
        <p:nvSpPr>
          <p:cNvPr id="7" name="灯片编号占位符 1"/>
          <p:cNvSpPr txBox="1"/>
          <p:nvPr userDrawn="1"/>
        </p:nvSpPr>
        <p:spPr>
          <a:xfrm>
            <a:off x="11479657" y="6544747"/>
            <a:ext cx="654615" cy="2746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of 31</a:t>
            </a:r>
          </a:p>
          <a:p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766764" y="712542"/>
            <a:ext cx="10658475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4098515" cy="30217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rgbClr val="FF0000"/>
                </a:solidFill>
                <a:latin typeface="微软雅黑" charset="0"/>
                <a:ea typeface="微软雅黑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4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714376" y="782320"/>
            <a:ext cx="10926445" cy="42672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baseline="0">
                <a:solidFill>
                  <a:srgbClr val="0000FF"/>
                </a:solidFill>
                <a:latin typeface="微软雅黑" charset="0"/>
                <a:ea typeface="微软雅黑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2" name="矩形 21"/>
          <p:cNvSpPr/>
          <p:nvPr userDrawn="1"/>
        </p:nvSpPr>
        <p:spPr>
          <a:xfrm>
            <a:off x="465455" y="165100"/>
            <a:ext cx="248920" cy="105537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34837" y="2309398"/>
            <a:ext cx="9144000" cy="813871"/>
          </a:xfrm>
        </p:spPr>
        <p:txBody>
          <a:bodyPr>
            <a:noAutofit/>
          </a:bodyPr>
          <a:lstStyle/>
          <a:p>
            <a:r>
              <a:rPr lang="zh-CN" altLang="en-US" sz="4000" b="1" dirty="0">
                <a:solidFill>
                  <a:srgbClr val="0000FF"/>
                </a:solidFill>
                <a:latin typeface="微软雅黑" charset="0"/>
                <a:ea typeface="微软雅黑" charset="0"/>
                <a:cs typeface="微软雅黑" charset="0"/>
              </a:rPr>
              <a:t>深度学习</a:t>
            </a:r>
            <a:r>
              <a:rPr lang="zh-CN" altLang="en-US" sz="4000" b="1" dirty="0">
                <a:latin typeface="微软雅黑" charset="0"/>
                <a:ea typeface="微软雅黑" charset="0"/>
                <a:cs typeface="微软雅黑" charset="0"/>
              </a:rPr>
              <a:t>赋能的</a:t>
            </a:r>
            <a:r>
              <a:rPr lang="zh-CN" altLang="en-US" sz="4000" b="1" dirty="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恶意代码攻防</a:t>
            </a:r>
            <a:r>
              <a:rPr lang="zh-CN" altLang="en-US" sz="4000" b="1" dirty="0">
                <a:latin typeface="微软雅黑" charset="0"/>
                <a:ea typeface="微软雅黑" charset="0"/>
                <a:cs typeface="微软雅黑" charset="0"/>
              </a:rPr>
              <a:t>研究进展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306118" y="4670789"/>
            <a:ext cx="3792492" cy="813435"/>
          </a:xfrm>
        </p:spPr>
        <p:txBody>
          <a:bodyPr/>
          <a:lstStyle/>
          <a:p>
            <a:pPr marL="342891" indent="-342891" algn="l">
              <a:buFont typeface="Wingdings" panose="05000000000000000000" charset="0"/>
              <a:buChar char=""/>
            </a:pPr>
            <a:r>
              <a:rPr lang="en-US" altLang="zh-CN" sz="2000" dirty="0">
                <a:latin typeface="微软雅黑" charset="0"/>
                <a:ea typeface="微软雅黑" charset="0"/>
                <a:cs typeface="微软雅黑" charset="0"/>
              </a:rPr>
              <a:t>Reporter</a:t>
            </a:r>
            <a:r>
              <a:rPr lang="zh-CN" altLang="en-US" sz="2000" dirty="0">
                <a:latin typeface="微软雅黑" charset="0"/>
                <a:ea typeface="微软雅黑" charset="0"/>
                <a:cs typeface="微软雅黑" charset="0"/>
              </a:rPr>
              <a:t>：</a:t>
            </a:r>
            <a:r>
              <a:rPr lang="en-US" altLang="zh-CN" sz="2000" dirty="0">
                <a:latin typeface="微软雅黑" charset="0"/>
                <a:ea typeface="微软雅黑" charset="0"/>
                <a:cs typeface="微软雅黑" charset="0"/>
              </a:rPr>
              <a:t>WYM</a:t>
            </a:r>
          </a:p>
          <a:p>
            <a:pPr marL="342891" indent="-342891" algn="l">
              <a:buFont typeface="Wingdings" panose="05000000000000000000" charset="0"/>
              <a:buChar char=""/>
            </a:pPr>
            <a:r>
              <a:rPr lang="en-US" altLang="zh-CN" sz="2000" dirty="0">
                <a:latin typeface="微软雅黑" charset="0"/>
                <a:ea typeface="微软雅黑" charset="0"/>
                <a:cs typeface="微软雅黑" charset="0"/>
              </a:rPr>
              <a:t>Date</a:t>
            </a:r>
            <a:r>
              <a:rPr lang="zh-CN" altLang="en-US" sz="2000" dirty="0">
                <a:latin typeface="微软雅黑" charset="0"/>
                <a:ea typeface="微软雅黑" charset="0"/>
                <a:cs typeface="微软雅黑" charset="0"/>
              </a:rPr>
              <a:t>：2021-</a:t>
            </a:r>
            <a:r>
              <a:rPr lang="en-US" altLang="zh-CN" sz="2000" dirty="0">
                <a:latin typeface="微软雅黑" charset="0"/>
                <a:ea typeface="微软雅黑" charset="0"/>
                <a:cs typeface="微软雅黑" charset="0"/>
              </a:rPr>
              <a:t>12</a:t>
            </a:r>
            <a:r>
              <a:rPr lang="zh-CN" altLang="en-US" sz="2000" dirty="0">
                <a:latin typeface="微软雅黑" charset="0"/>
                <a:ea typeface="微软雅黑" charset="0"/>
                <a:cs typeface="微软雅黑" charset="0"/>
              </a:rPr>
              <a:t>-</a:t>
            </a:r>
            <a:r>
              <a:rPr lang="en-US" altLang="zh-CN" sz="2000" dirty="0">
                <a:latin typeface="微软雅黑" charset="0"/>
                <a:ea typeface="微软雅黑" charset="0"/>
                <a:cs typeface="微软雅黑" charset="0"/>
              </a:rPr>
              <a:t>08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1274619" y="2004498"/>
            <a:ext cx="9504219" cy="40839"/>
          </a:xfrm>
          <a:prstGeom prst="line">
            <a:avLst/>
          </a:prstGeom>
          <a:ln w="317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726750" y="1794729"/>
            <a:ext cx="962123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</a:rPr>
              <a:t>Title</a:t>
            </a:r>
            <a:endParaRPr lang="zh-CN" altLang="en-US" sz="2400" b="1" dirty="0">
              <a:solidFill>
                <a:schemeClr val="accent1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1246909" y="3429000"/>
            <a:ext cx="9531928" cy="0"/>
          </a:xfrm>
          <a:prstGeom prst="line">
            <a:avLst/>
          </a:prstGeom>
          <a:ln w="317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10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基于对抗样本生成的自动化免杀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798718-CE2E-5F4D-B0D5-2DF0D40F325E}"/>
              </a:ext>
            </a:extLst>
          </p:cNvPr>
          <p:cNvSpPr txBox="1"/>
          <p:nvPr/>
        </p:nvSpPr>
        <p:spPr>
          <a:xfrm>
            <a:off x="714376" y="1269032"/>
            <a:ext cx="10926444" cy="197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发展与进步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从白盒假设到黑盒假设：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限制条件更严苛，偏向于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实际应用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场景；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深度神经网络结构的发展：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网络模型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多样化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，对模型结构有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普适性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从粗粒度到细粒度：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由功能的添加和删除扩展到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字节填充方法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E11108F-E089-2143-9C7C-7853455A890A}"/>
              </a:ext>
            </a:extLst>
          </p:cNvPr>
          <p:cNvSpPr txBox="1"/>
          <p:nvPr/>
        </p:nvSpPr>
        <p:spPr>
          <a:xfrm>
            <a:off x="714376" y="3305912"/>
            <a:ext cx="10926444" cy="197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问题与挑战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恶意样本获取困难：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多通过爬虫、复现等方式获取，且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数据集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单一分散，没有公开共享大规模数据集供研究使用；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实际应用中的可行性：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验证的有限性、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反病毒引擎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有很多检测维度。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BC5A87DE-57BF-8442-9D3D-1822339E995F}"/>
              </a:ext>
            </a:extLst>
          </p:cNvPr>
          <p:cNvCxnSpPr/>
          <p:nvPr/>
        </p:nvCxnSpPr>
        <p:spPr>
          <a:xfrm>
            <a:off x="5889171" y="5282800"/>
            <a:ext cx="1328058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026383A1-EE08-7A42-AB8F-AA715E622F3E}"/>
              </a:ext>
            </a:extLst>
          </p:cNvPr>
          <p:cNvSpPr txBox="1"/>
          <p:nvPr/>
        </p:nvSpPr>
        <p:spPr>
          <a:xfrm>
            <a:off x="2198913" y="5442303"/>
            <a:ext cx="3439885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对恶意代码的敏感字符串的检查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EA599E7-DAA9-7346-8743-FBBA1715DEC3}"/>
              </a:ext>
            </a:extLst>
          </p:cNvPr>
          <p:cNvSpPr txBox="1"/>
          <p:nvPr/>
        </p:nvSpPr>
        <p:spPr>
          <a:xfrm>
            <a:off x="7478487" y="5442303"/>
            <a:ext cx="2514600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对恶意代码的安全检测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BBA6521-E01D-BC48-A18F-B0A311F1CF73}"/>
              </a:ext>
            </a:extLst>
          </p:cNvPr>
          <p:cNvSpPr txBox="1"/>
          <p:nvPr/>
        </p:nvSpPr>
        <p:spPr>
          <a:xfrm>
            <a:off x="2198913" y="6085079"/>
            <a:ext cx="8121990" cy="461665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对抗性恶意代码比原始恶意代码只多绕过了一个维度的检测</a:t>
            </a: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843E5D61-20A4-004F-903E-1EE67D719441}"/>
              </a:ext>
            </a:extLst>
          </p:cNvPr>
          <p:cNvCxnSpPr>
            <a:endCxn id="16" idx="3"/>
          </p:cNvCxnSpPr>
          <p:nvPr/>
        </p:nvCxnSpPr>
        <p:spPr>
          <a:xfrm flipH="1">
            <a:off x="5638798" y="5282800"/>
            <a:ext cx="827316" cy="3441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C7D2813E-1D08-2F40-A94C-2D8F69A59D8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466114" y="5282799"/>
            <a:ext cx="1012373" cy="3441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50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 animBg="1"/>
      <p:bldP spid="17" grpId="0" animBg="1"/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11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基于自然语言生成的自动化网络钓鱼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85550E6-44D8-0143-95ED-2033EB0B76BE}"/>
              </a:ext>
            </a:extLst>
          </p:cNvPr>
          <p:cNvGrpSpPr/>
          <p:nvPr/>
        </p:nvGrpSpPr>
        <p:grpSpPr>
          <a:xfrm>
            <a:off x="5219302" y="1522134"/>
            <a:ext cx="2133918" cy="4771328"/>
            <a:chOff x="4653245" y="1609220"/>
            <a:chExt cx="2133918" cy="477132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79F36F9-2671-C441-A4EB-CC5E9D930289}"/>
                </a:ext>
              </a:extLst>
            </p:cNvPr>
            <p:cNvSpPr txBox="1"/>
            <p:nvPr/>
          </p:nvSpPr>
          <p:spPr>
            <a:xfrm>
              <a:off x="5171417" y="1609220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准备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C3FDCA4-894B-1048-8111-6F62C4E07DF8}"/>
                </a:ext>
              </a:extLst>
            </p:cNvPr>
            <p:cNvSpPr txBox="1"/>
            <p:nvPr/>
          </p:nvSpPr>
          <p:spPr>
            <a:xfrm>
              <a:off x="5171416" y="2317238"/>
              <a:ext cx="902811" cy="52322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投递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2B180CEB-F2EB-514C-BC66-FAA0E5821CA6}"/>
                </a:ext>
              </a:extLst>
            </p:cNvPr>
            <p:cNvSpPr txBox="1"/>
            <p:nvPr/>
          </p:nvSpPr>
          <p:spPr>
            <a:xfrm>
              <a:off x="5171416" y="3025256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突破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78A6CCA-21AC-3549-A78B-87EF14CF53C4}"/>
                </a:ext>
              </a:extLst>
            </p:cNvPr>
            <p:cNvSpPr txBox="1"/>
            <p:nvPr/>
          </p:nvSpPr>
          <p:spPr>
            <a:xfrm>
              <a:off x="4653245" y="3733274"/>
              <a:ext cx="2133918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存在</a:t>
              </a:r>
              <a:r>
                <a:rPr kumimoji="1" lang="en-US" altLang="zh-CN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持久化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8E65ABA-5B2C-0845-8CF7-DCC823636F18}"/>
                </a:ext>
              </a:extLst>
            </p:cNvPr>
            <p:cNvSpPr txBox="1"/>
            <p:nvPr/>
          </p:nvSpPr>
          <p:spPr>
            <a:xfrm>
              <a:off x="5171415" y="4441292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影响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2829E20-D1F9-2744-8931-E4C32E328461}"/>
                </a:ext>
              </a:extLst>
            </p:cNvPr>
            <p:cNvSpPr txBox="1"/>
            <p:nvPr/>
          </p:nvSpPr>
          <p:spPr>
            <a:xfrm>
              <a:off x="4653245" y="5149310"/>
              <a:ext cx="1980029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命令与控制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0132B8CC-8CCD-1145-9EE9-486486BCB7FF}"/>
                </a:ext>
              </a:extLst>
            </p:cNvPr>
            <p:cNvSpPr txBox="1"/>
            <p:nvPr/>
          </p:nvSpPr>
          <p:spPr>
            <a:xfrm>
              <a:off x="5171414" y="5857328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规避</a:t>
              </a:r>
            </a:p>
          </p:txBody>
        </p: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F79571FE-6236-7C45-8282-4C8E5BE0C2CB}"/>
                </a:ext>
              </a:extLst>
            </p:cNvPr>
            <p:cNvCxnSpPr>
              <a:cxnSpLocks/>
              <a:stCxn id="15" idx="2"/>
              <a:endCxn id="19" idx="0"/>
            </p:cNvCxnSpPr>
            <p:nvPr/>
          </p:nvCxnSpPr>
          <p:spPr>
            <a:xfrm flipH="1">
              <a:off x="5622822" y="2132440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879E6420-F829-EC45-BED8-1B95C25609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14828" y="2840458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29" name="直线箭头连接符 28">
              <a:extLst>
                <a:ext uri="{FF2B5EF4-FFF2-40B4-BE49-F238E27FC236}">
                  <a16:creationId xmlns:a16="http://schemas.microsoft.com/office/drawing/2014/main" id="{3A57D512-CD16-A94A-A591-1260B153DA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9733" y="3548476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35616EAC-125A-D146-AC48-5FB26F2473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4637" y="4266409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19636EAE-4BA8-EA40-B44B-F4D2B473D8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4636" y="4964512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2" name="直线箭头连接符 31">
              <a:extLst>
                <a:ext uri="{FF2B5EF4-FFF2-40B4-BE49-F238E27FC236}">
                  <a16:creationId xmlns:a16="http://schemas.microsoft.com/office/drawing/2014/main" id="{0CD3ED67-1A05-2F42-A80C-6C785D217C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96642" y="5672530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</p:grp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84063496-0F12-6C4A-AAC8-B3A5FDF2DD27}"/>
              </a:ext>
            </a:extLst>
          </p:cNvPr>
          <p:cNvSpPr/>
          <p:nvPr/>
        </p:nvSpPr>
        <p:spPr>
          <a:xfrm>
            <a:off x="4006290" y="1272556"/>
            <a:ext cx="4365172" cy="527418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5589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12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基于自然语言生成的自动化网络钓鱼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7F2C648-D2DB-784D-8324-7EBFAA903DB1}"/>
              </a:ext>
            </a:extLst>
          </p:cNvPr>
          <p:cNvSpPr txBox="1"/>
          <p:nvPr/>
        </p:nvSpPr>
        <p:spPr>
          <a:xfrm>
            <a:off x="714376" y="1269032"/>
            <a:ext cx="5113216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网络钓鱼：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投递阶段主流攻击方式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CCC8B95-7477-9849-B154-101C2578A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213" y="2132993"/>
            <a:ext cx="5178787" cy="308116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D8B3B39-E2B9-AD4B-8E69-F4D2E637BD21}"/>
              </a:ext>
            </a:extLst>
          </p:cNvPr>
          <p:cNvSpPr txBox="1"/>
          <p:nvPr/>
        </p:nvSpPr>
        <p:spPr>
          <a:xfrm>
            <a:off x="2268638" y="5388913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网络钓鱼的威害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3215836-2D9C-FB47-B4D8-8EDE03F6A80F}"/>
              </a:ext>
            </a:extLst>
          </p:cNvPr>
          <p:cNvSpPr txBox="1"/>
          <p:nvPr/>
        </p:nvSpPr>
        <p:spPr>
          <a:xfrm>
            <a:off x="6364409" y="1269032"/>
            <a:ext cx="4910378" cy="1515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自动化网络钓鱼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传统网络钓鱼已经被成功对抗；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深度学习的兴起促进了</a:t>
            </a:r>
            <a:r>
              <a:rPr kumimoji="1" lang="en-US" altLang="zh-CN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NLG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4C21ED0-72CB-5D4D-85EA-01C70CF58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1811" y="2893777"/>
            <a:ext cx="4535573" cy="318190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C5E5E50-1E75-7C44-9BF8-44B381C4AC80}"/>
              </a:ext>
            </a:extLst>
          </p:cNvPr>
          <p:cNvSpPr/>
          <p:nvPr/>
        </p:nvSpPr>
        <p:spPr>
          <a:xfrm>
            <a:off x="6202363" y="1559560"/>
            <a:ext cx="87906" cy="4355103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67FF437-9A1B-A847-8C25-AF356E70B3B6}"/>
              </a:ext>
            </a:extLst>
          </p:cNvPr>
          <p:cNvSpPr txBox="1"/>
          <p:nvPr/>
        </p:nvSpPr>
        <p:spPr>
          <a:xfrm>
            <a:off x="2901094" y="6138106"/>
            <a:ext cx="6602538" cy="461665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深度学习赋能：恶意代码投递的自动化、规模化</a:t>
            </a:r>
          </a:p>
        </p:txBody>
      </p:sp>
    </p:spTree>
    <p:extLst>
      <p:ext uri="{BB962C8B-B14F-4D97-AF65-F5344CB8AC3E}">
        <p14:creationId xmlns:p14="http://schemas.microsoft.com/office/powerpoint/2010/main" val="361719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13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基于自然语言生成的自动化网络钓鱼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7F2C648-D2DB-784D-8324-7EBFAA903DB1}"/>
              </a:ext>
            </a:extLst>
          </p:cNvPr>
          <p:cNvSpPr txBox="1"/>
          <p:nvPr/>
        </p:nvSpPr>
        <p:spPr>
          <a:xfrm>
            <a:off x="714375" y="1269032"/>
            <a:ext cx="10570941" cy="197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NLG</a:t>
            </a: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方法的使用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输入层复杂性：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有效降低了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输入特征的维度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，从而降低了输入层的复杂性；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模型复杂性：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灵活性更高，模型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更复杂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，能对数据更精准地建模；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语义鸿沟：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将词语、文本由词空间映射到语义空间，一定程度上缓解了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语义鸿沟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问题。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1227F-C952-A049-98CA-07421B483FFF}"/>
              </a:ext>
            </a:extLst>
          </p:cNvPr>
          <p:cNvSpPr txBox="1"/>
          <p:nvPr/>
        </p:nvSpPr>
        <p:spPr>
          <a:xfrm>
            <a:off x="714375" y="3259319"/>
            <a:ext cx="10570941" cy="3361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总结与展望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自动化网络钓鱼攻击：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低成本获取高收益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。如，</a:t>
            </a:r>
            <a:r>
              <a:rPr kumimoji="1"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Kiwicon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黑客大会上，</a:t>
            </a:r>
            <a:r>
              <a:rPr kumimoji="1"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PhishLulz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自动化网络钓鱼工具欺骗了</a:t>
            </a:r>
            <a:r>
              <a:rPr kumimoji="1" lang="en-US" altLang="zh-CN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40%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的澳大利亚公务员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深度学习技术的应用：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可以根据目标用户的邮件或帖子内容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上下文生成自然语言文本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，攻击者可以利用此类系统生成涵盖邮件、推文等十种类型的文本内容；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潜在安全威胁：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网络总流量</a:t>
            </a:r>
            <a:r>
              <a:rPr kumimoji="1" lang="en-US" altLang="zh-CN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61.5%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来自机器人，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Twitter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帖子中机器人占了</a:t>
            </a:r>
            <a:r>
              <a:rPr kumimoji="1" lang="en-US" altLang="zh-CN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32%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。如果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网络机器人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拥有了类似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SNAP_R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的功能进行网络钓鱼，可产生严重的安全威胁。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8648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14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基于神经网络的精准定位与打击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85550E6-44D8-0143-95ED-2033EB0B76BE}"/>
              </a:ext>
            </a:extLst>
          </p:cNvPr>
          <p:cNvGrpSpPr/>
          <p:nvPr/>
        </p:nvGrpSpPr>
        <p:grpSpPr>
          <a:xfrm>
            <a:off x="5219302" y="1522134"/>
            <a:ext cx="2133918" cy="4771328"/>
            <a:chOff x="4653245" y="1609220"/>
            <a:chExt cx="2133918" cy="477132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79F36F9-2671-C441-A4EB-CC5E9D930289}"/>
                </a:ext>
              </a:extLst>
            </p:cNvPr>
            <p:cNvSpPr txBox="1"/>
            <p:nvPr/>
          </p:nvSpPr>
          <p:spPr>
            <a:xfrm>
              <a:off x="5171417" y="1609220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准备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C3FDCA4-894B-1048-8111-6F62C4E07DF8}"/>
                </a:ext>
              </a:extLst>
            </p:cNvPr>
            <p:cNvSpPr txBox="1"/>
            <p:nvPr/>
          </p:nvSpPr>
          <p:spPr>
            <a:xfrm>
              <a:off x="5171416" y="2317238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投递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2B180CEB-F2EB-514C-BC66-FAA0E5821CA6}"/>
                </a:ext>
              </a:extLst>
            </p:cNvPr>
            <p:cNvSpPr txBox="1"/>
            <p:nvPr/>
          </p:nvSpPr>
          <p:spPr>
            <a:xfrm>
              <a:off x="5171416" y="3025256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突破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78A6CCA-21AC-3549-A78B-87EF14CF53C4}"/>
                </a:ext>
              </a:extLst>
            </p:cNvPr>
            <p:cNvSpPr txBox="1"/>
            <p:nvPr/>
          </p:nvSpPr>
          <p:spPr>
            <a:xfrm>
              <a:off x="4653245" y="3733274"/>
              <a:ext cx="2133918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存在</a:t>
              </a:r>
              <a:r>
                <a:rPr kumimoji="1" lang="en-US" altLang="zh-CN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持久化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8E65ABA-5B2C-0845-8CF7-DCC823636F18}"/>
                </a:ext>
              </a:extLst>
            </p:cNvPr>
            <p:cNvSpPr txBox="1"/>
            <p:nvPr/>
          </p:nvSpPr>
          <p:spPr>
            <a:xfrm>
              <a:off x="5171415" y="4441292"/>
              <a:ext cx="902811" cy="52322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影响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2829E20-D1F9-2744-8931-E4C32E328461}"/>
                </a:ext>
              </a:extLst>
            </p:cNvPr>
            <p:cNvSpPr txBox="1"/>
            <p:nvPr/>
          </p:nvSpPr>
          <p:spPr>
            <a:xfrm>
              <a:off x="4653245" y="5149310"/>
              <a:ext cx="1980029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命令与控制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0132B8CC-8CCD-1145-9EE9-486486BCB7FF}"/>
                </a:ext>
              </a:extLst>
            </p:cNvPr>
            <p:cNvSpPr txBox="1"/>
            <p:nvPr/>
          </p:nvSpPr>
          <p:spPr>
            <a:xfrm>
              <a:off x="5171414" y="5857328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规避</a:t>
              </a:r>
            </a:p>
          </p:txBody>
        </p: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F79571FE-6236-7C45-8282-4C8E5BE0C2CB}"/>
                </a:ext>
              </a:extLst>
            </p:cNvPr>
            <p:cNvCxnSpPr>
              <a:cxnSpLocks/>
              <a:stCxn id="15" idx="2"/>
              <a:endCxn id="19" idx="0"/>
            </p:cNvCxnSpPr>
            <p:nvPr/>
          </p:nvCxnSpPr>
          <p:spPr>
            <a:xfrm flipH="1">
              <a:off x="5622822" y="2132440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879E6420-F829-EC45-BED8-1B95C25609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14828" y="2840458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29" name="直线箭头连接符 28">
              <a:extLst>
                <a:ext uri="{FF2B5EF4-FFF2-40B4-BE49-F238E27FC236}">
                  <a16:creationId xmlns:a16="http://schemas.microsoft.com/office/drawing/2014/main" id="{3A57D512-CD16-A94A-A591-1260B153DA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9733" y="3548476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35616EAC-125A-D146-AC48-5FB26F2473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4637" y="4266409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19636EAE-4BA8-EA40-B44B-F4D2B473D8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4636" y="4964512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2" name="直线箭头连接符 31">
              <a:extLst>
                <a:ext uri="{FF2B5EF4-FFF2-40B4-BE49-F238E27FC236}">
                  <a16:creationId xmlns:a16="http://schemas.microsoft.com/office/drawing/2014/main" id="{0CD3ED67-1A05-2F42-A80C-6C785D217C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96642" y="5672530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</p:grp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84063496-0F12-6C4A-AAC8-B3A5FDF2DD27}"/>
              </a:ext>
            </a:extLst>
          </p:cNvPr>
          <p:cNvSpPr/>
          <p:nvPr/>
        </p:nvSpPr>
        <p:spPr>
          <a:xfrm>
            <a:off x="4006290" y="1272556"/>
            <a:ext cx="4365172" cy="527418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7927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15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基于神经网络的精准定位与打击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15E8445-39DF-3F40-B68F-98403BCAB974}"/>
              </a:ext>
            </a:extLst>
          </p:cNvPr>
          <p:cNvSpPr txBox="1"/>
          <p:nvPr/>
        </p:nvSpPr>
        <p:spPr>
          <a:xfrm>
            <a:off x="714375" y="1269032"/>
            <a:ext cx="10926445" cy="1053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恶意攻击行为的释放：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针对</a:t>
            </a:r>
            <a:r>
              <a:rPr kumimoji="1" lang="zh-CN" altLang="en-US" sz="24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特定目标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进行精准打击，</a:t>
            </a:r>
            <a:r>
              <a:rPr kumimoji="1" lang="zh-CN" altLang="en-US" sz="24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分类功能的应用。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IBM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研究院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2018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年展示的</a:t>
            </a:r>
            <a:r>
              <a:rPr kumimoji="1"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AI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赋能恶意代码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——DeepLocker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B7A0927-4EF1-C746-9BC5-9C30EB62F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640" y="2404086"/>
            <a:ext cx="9187446" cy="3450367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9A692DD1-DEBC-B544-BB67-1E452D7BC3EB}"/>
              </a:ext>
            </a:extLst>
          </p:cNvPr>
          <p:cNvSpPr txBox="1"/>
          <p:nvPr/>
        </p:nvSpPr>
        <p:spPr>
          <a:xfrm>
            <a:off x="3491811" y="6123182"/>
            <a:ext cx="5421103" cy="461665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深度学习赋能：恶意代码精准识别能力</a:t>
            </a:r>
          </a:p>
        </p:txBody>
      </p:sp>
    </p:spTree>
    <p:extLst>
      <p:ext uri="{BB962C8B-B14F-4D97-AF65-F5344CB8AC3E}">
        <p14:creationId xmlns:p14="http://schemas.microsoft.com/office/powerpoint/2010/main" val="2487540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16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基于神经网络的精准定位与打击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15E8445-39DF-3F40-B68F-98403BCAB974}"/>
              </a:ext>
            </a:extLst>
          </p:cNvPr>
          <p:cNvSpPr txBox="1"/>
          <p:nvPr/>
        </p:nvSpPr>
        <p:spPr>
          <a:xfrm>
            <a:off x="714375" y="1269032"/>
            <a:ext cx="1092644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精准打击流程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3A8236A-CC09-1C4A-AC5B-A58CA6424F1E}"/>
              </a:ext>
            </a:extLst>
          </p:cNvPr>
          <p:cNvSpPr txBox="1"/>
          <p:nvPr/>
        </p:nvSpPr>
        <p:spPr>
          <a:xfrm>
            <a:off x="2740121" y="3236107"/>
            <a:ext cx="1338773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特定全连接层输出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8FB07D83-FC74-3141-92D7-439DC5071F90}"/>
              </a:ext>
            </a:extLst>
          </p:cNvPr>
          <p:cNvSpPr/>
          <p:nvPr/>
        </p:nvSpPr>
        <p:spPr>
          <a:xfrm>
            <a:off x="5214257" y="3243039"/>
            <a:ext cx="2002972" cy="6940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攻击载荷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E095638-819D-1249-8465-6AC21B3ECB58}"/>
              </a:ext>
            </a:extLst>
          </p:cNvPr>
          <p:cNvSpPr txBox="1"/>
          <p:nvPr/>
        </p:nvSpPr>
        <p:spPr>
          <a:xfrm>
            <a:off x="2855509" y="396354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对称密钥</a:t>
            </a: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145ACF03-F02E-6649-B650-B77B323E651C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4078894" y="3590050"/>
            <a:ext cx="113536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01BAD607-B531-314B-9B03-20D766F6FD69}"/>
              </a:ext>
            </a:extLst>
          </p:cNvPr>
          <p:cNvSpPr txBox="1"/>
          <p:nvPr/>
        </p:nvSpPr>
        <p:spPr>
          <a:xfrm>
            <a:off x="4359674" y="3424669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加密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883BCA69-6D21-D04B-A359-6B45F4607360}"/>
              </a:ext>
            </a:extLst>
          </p:cNvPr>
          <p:cNvSpPr/>
          <p:nvPr/>
        </p:nvSpPr>
        <p:spPr>
          <a:xfrm>
            <a:off x="5214257" y="2132462"/>
            <a:ext cx="2002972" cy="694021"/>
          </a:xfrm>
          <a:prstGeom prst="roundRect">
            <a:avLst>
              <a:gd name="adj" fmla="val 9996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二分类模型</a:t>
            </a:r>
          </a:p>
        </p:txBody>
      </p:sp>
      <p:cxnSp>
        <p:nvCxnSpPr>
          <p:cNvPr id="22" name="肘形连接符 21">
            <a:extLst>
              <a:ext uri="{FF2B5EF4-FFF2-40B4-BE49-F238E27FC236}">
                <a16:creationId xmlns:a16="http://schemas.microsoft.com/office/drawing/2014/main" id="{2F7DCBF9-1160-8C45-B61D-7A29A6FB1520}"/>
              </a:ext>
            </a:extLst>
          </p:cNvPr>
          <p:cNvCxnSpPr>
            <a:stCxn id="21" idx="1"/>
            <a:endCxn id="8" idx="0"/>
          </p:cNvCxnSpPr>
          <p:nvPr/>
        </p:nvCxnSpPr>
        <p:spPr>
          <a:xfrm rot="10800000" flipV="1">
            <a:off x="3409509" y="2479473"/>
            <a:ext cx="1804749" cy="756634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ADAB4E08-0468-634F-A88D-F586650083AF}"/>
              </a:ext>
            </a:extLst>
          </p:cNvPr>
          <p:cNvSpPr/>
          <p:nvPr/>
        </p:nvSpPr>
        <p:spPr>
          <a:xfrm>
            <a:off x="8064693" y="2699110"/>
            <a:ext cx="2234626" cy="69402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正常应用程序</a:t>
            </a:r>
          </a:p>
        </p:txBody>
      </p:sp>
      <p:cxnSp>
        <p:nvCxnSpPr>
          <p:cNvPr id="25" name="肘形连接符 24">
            <a:extLst>
              <a:ext uri="{FF2B5EF4-FFF2-40B4-BE49-F238E27FC236}">
                <a16:creationId xmlns:a16="http://schemas.microsoft.com/office/drawing/2014/main" id="{A69623C8-C534-384E-BA0E-BC5E85C016BB}"/>
              </a:ext>
            </a:extLst>
          </p:cNvPr>
          <p:cNvCxnSpPr>
            <a:stCxn id="21" idx="3"/>
            <a:endCxn id="24" idx="0"/>
          </p:cNvCxnSpPr>
          <p:nvPr/>
        </p:nvCxnSpPr>
        <p:spPr>
          <a:xfrm>
            <a:off x="7217229" y="2479473"/>
            <a:ext cx="1964777" cy="219637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肘形连接符 26">
            <a:extLst>
              <a:ext uri="{FF2B5EF4-FFF2-40B4-BE49-F238E27FC236}">
                <a16:creationId xmlns:a16="http://schemas.microsoft.com/office/drawing/2014/main" id="{46C9A766-B426-074E-9CA6-2E55ED864173}"/>
              </a:ext>
            </a:extLst>
          </p:cNvPr>
          <p:cNvCxnSpPr>
            <a:stCxn id="9" idx="3"/>
            <a:endCxn id="24" idx="2"/>
          </p:cNvCxnSpPr>
          <p:nvPr/>
        </p:nvCxnSpPr>
        <p:spPr>
          <a:xfrm flipV="1">
            <a:off x="7217229" y="3393131"/>
            <a:ext cx="1964777" cy="196919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0FE1D9BA-BFEE-BA44-8D43-CC45E12BE960}"/>
              </a:ext>
            </a:extLst>
          </p:cNvPr>
          <p:cNvSpPr txBox="1"/>
          <p:nvPr/>
        </p:nvSpPr>
        <p:spPr>
          <a:xfrm>
            <a:off x="7553286" y="2294806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嵌入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89F204B-81A8-A448-89C1-8C43CE586F48}"/>
              </a:ext>
            </a:extLst>
          </p:cNvPr>
          <p:cNvSpPr txBox="1"/>
          <p:nvPr/>
        </p:nvSpPr>
        <p:spPr>
          <a:xfrm>
            <a:off x="7553286" y="3424669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嵌入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494EF6E-BF78-384B-BA3D-5645504CC865}"/>
              </a:ext>
            </a:extLst>
          </p:cNvPr>
          <p:cNvSpPr txBox="1"/>
          <p:nvPr/>
        </p:nvSpPr>
        <p:spPr>
          <a:xfrm>
            <a:off x="709352" y="4281838"/>
            <a:ext cx="10926445" cy="2438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总结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应用场景未知：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目标特征具有多样性，如人脸、声音、用户行为等等，且深度学习模型可迁移，在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场景遍历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上增加了防御难度；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应用场景已知：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针对人脸识别，破解攻击仍需对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具体攻击目标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进行遍历，而海量的遍历是一件困难且几乎不可能的事情。</a:t>
            </a:r>
          </a:p>
        </p:txBody>
      </p:sp>
    </p:spTree>
    <p:extLst>
      <p:ext uri="{BB962C8B-B14F-4D97-AF65-F5344CB8AC3E}">
        <p14:creationId xmlns:p14="http://schemas.microsoft.com/office/powerpoint/2010/main" val="143296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17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基于生成对抗网络的流量模仿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85550E6-44D8-0143-95ED-2033EB0B76BE}"/>
              </a:ext>
            </a:extLst>
          </p:cNvPr>
          <p:cNvGrpSpPr/>
          <p:nvPr/>
        </p:nvGrpSpPr>
        <p:grpSpPr>
          <a:xfrm>
            <a:off x="5219302" y="1522134"/>
            <a:ext cx="2133918" cy="4771328"/>
            <a:chOff x="4653245" y="1609220"/>
            <a:chExt cx="2133918" cy="477132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79F36F9-2671-C441-A4EB-CC5E9D930289}"/>
                </a:ext>
              </a:extLst>
            </p:cNvPr>
            <p:cNvSpPr txBox="1"/>
            <p:nvPr/>
          </p:nvSpPr>
          <p:spPr>
            <a:xfrm>
              <a:off x="5171417" y="1609220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准备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C3FDCA4-894B-1048-8111-6F62C4E07DF8}"/>
                </a:ext>
              </a:extLst>
            </p:cNvPr>
            <p:cNvSpPr txBox="1"/>
            <p:nvPr/>
          </p:nvSpPr>
          <p:spPr>
            <a:xfrm>
              <a:off x="5171416" y="2317238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投递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2B180CEB-F2EB-514C-BC66-FAA0E5821CA6}"/>
                </a:ext>
              </a:extLst>
            </p:cNvPr>
            <p:cNvSpPr txBox="1"/>
            <p:nvPr/>
          </p:nvSpPr>
          <p:spPr>
            <a:xfrm>
              <a:off x="5171416" y="3025256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突破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78A6CCA-21AC-3549-A78B-87EF14CF53C4}"/>
                </a:ext>
              </a:extLst>
            </p:cNvPr>
            <p:cNvSpPr txBox="1"/>
            <p:nvPr/>
          </p:nvSpPr>
          <p:spPr>
            <a:xfrm>
              <a:off x="4653245" y="3733274"/>
              <a:ext cx="2133918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存在</a:t>
              </a:r>
              <a:r>
                <a:rPr kumimoji="1" lang="en-US" altLang="zh-CN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持久化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8E65ABA-5B2C-0845-8CF7-DCC823636F18}"/>
                </a:ext>
              </a:extLst>
            </p:cNvPr>
            <p:cNvSpPr txBox="1"/>
            <p:nvPr/>
          </p:nvSpPr>
          <p:spPr>
            <a:xfrm>
              <a:off x="5171415" y="4441292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影响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2829E20-D1F9-2744-8931-E4C32E328461}"/>
                </a:ext>
              </a:extLst>
            </p:cNvPr>
            <p:cNvSpPr txBox="1"/>
            <p:nvPr/>
          </p:nvSpPr>
          <p:spPr>
            <a:xfrm>
              <a:off x="4653245" y="5149310"/>
              <a:ext cx="1980029" cy="52322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命令与控制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0132B8CC-8CCD-1145-9EE9-486486BCB7FF}"/>
                </a:ext>
              </a:extLst>
            </p:cNvPr>
            <p:cNvSpPr txBox="1"/>
            <p:nvPr/>
          </p:nvSpPr>
          <p:spPr>
            <a:xfrm>
              <a:off x="5171414" y="5857328"/>
              <a:ext cx="902811" cy="52322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规避</a:t>
              </a:r>
            </a:p>
          </p:txBody>
        </p: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F79571FE-6236-7C45-8282-4C8E5BE0C2CB}"/>
                </a:ext>
              </a:extLst>
            </p:cNvPr>
            <p:cNvCxnSpPr>
              <a:cxnSpLocks/>
              <a:stCxn id="15" idx="2"/>
              <a:endCxn id="19" idx="0"/>
            </p:cNvCxnSpPr>
            <p:nvPr/>
          </p:nvCxnSpPr>
          <p:spPr>
            <a:xfrm flipH="1">
              <a:off x="5622822" y="2132440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879E6420-F829-EC45-BED8-1B95C25609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14828" y="2840458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29" name="直线箭头连接符 28">
              <a:extLst>
                <a:ext uri="{FF2B5EF4-FFF2-40B4-BE49-F238E27FC236}">
                  <a16:creationId xmlns:a16="http://schemas.microsoft.com/office/drawing/2014/main" id="{3A57D512-CD16-A94A-A591-1260B153DA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9733" y="3548476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35616EAC-125A-D146-AC48-5FB26F2473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4637" y="4266409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19636EAE-4BA8-EA40-B44B-F4D2B473D8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4636" y="4964512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2" name="直线箭头连接符 31">
              <a:extLst>
                <a:ext uri="{FF2B5EF4-FFF2-40B4-BE49-F238E27FC236}">
                  <a16:creationId xmlns:a16="http://schemas.microsoft.com/office/drawing/2014/main" id="{0CD3ED67-1A05-2F42-A80C-6C785D217C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96642" y="5672530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</p:grp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84063496-0F12-6C4A-AAC8-B3A5FDF2DD27}"/>
              </a:ext>
            </a:extLst>
          </p:cNvPr>
          <p:cNvSpPr/>
          <p:nvPr/>
        </p:nvSpPr>
        <p:spPr>
          <a:xfrm>
            <a:off x="4006290" y="1272556"/>
            <a:ext cx="4365172" cy="527418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3498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18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基于生成对抗网络的流量模仿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4FCB483-9373-4046-BA10-6A236F963672}"/>
              </a:ext>
            </a:extLst>
          </p:cNvPr>
          <p:cNvSpPr txBox="1"/>
          <p:nvPr/>
        </p:nvSpPr>
        <p:spPr>
          <a:xfrm>
            <a:off x="714375" y="1269032"/>
            <a:ext cx="10926445" cy="15152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流量模仿：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模仿正常流量实现</a:t>
            </a:r>
            <a:r>
              <a:rPr kumimoji="1" lang="zh-CN" altLang="en-US" sz="24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自适应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，尽可能避开检测。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命令与控制：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保证在攻击过程中对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远程控制命令的及时更新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，维持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C2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信道稳定性；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规避：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尽可能增强各种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攻击活动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的隐蔽性。</a:t>
            </a: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CDD65281-3DAA-614E-970D-61222C211198}"/>
              </a:ext>
            </a:extLst>
          </p:cNvPr>
          <p:cNvSpPr/>
          <p:nvPr/>
        </p:nvSpPr>
        <p:spPr>
          <a:xfrm>
            <a:off x="868102" y="2025570"/>
            <a:ext cx="370390" cy="659757"/>
          </a:xfrm>
          <a:prstGeom prst="lef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" name="肘形连接符 6">
            <a:extLst>
              <a:ext uri="{FF2B5EF4-FFF2-40B4-BE49-F238E27FC236}">
                <a16:creationId xmlns:a16="http://schemas.microsoft.com/office/drawing/2014/main" id="{798FC454-A5E9-C74B-A43A-A7E76AD62DE8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 flipH="1">
            <a:off x="868101" y="1794077"/>
            <a:ext cx="524117" cy="561373"/>
          </a:xfrm>
          <a:prstGeom prst="bentConnector4">
            <a:avLst>
              <a:gd name="adj1" fmla="val -43616"/>
              <a:gd name="adj2" fmla="val 79381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A0075D81-B40B-224D-ADE1-172553AB7106}"/>
              </a:ext>
            </a:extLst>
          </p:cNvPr>
          <p:cNvSpPr/>
          <p:nvPr/>
        </p:nvSpPr>
        <p:spPr>
          <a:xfrm>
            <a:off x="1064872" y="1401630"/>
            <a:ext cx="1331088" cy="4161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8A07406A-E77A-9246-8FE9-B6EBDA1AA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166" y="2968710"/>
            <a:ext cx="7232861" cy="3000993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98B43344-1FE9-7E4C-9283-67D5BB1A0E7A}"/>
              </a:ext>
            </a:extLst>
          </p:cNvPr>
          <p:cNvSpPr txBox="1"/>
          <p:nvPr/>
        </p:nvSpPr>
        <p:spPr>
          <a:xfrm>
            <a:off x="3214223" y="6154159"/>
            <a:ext cx="5976280" cy="461665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深度学习赋能：恶意代码攻击的隐蔽性增强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6FF58B7-578C-B34B-B799-07E867A56AC8}"/>
              </a:ext>
            </a:extLst>
          </p:cNvPr>
          <p:cNvSpPr txBox="1"/>
          <p:nvPr/>
        </p:nvSpPr>
        <p:spPr>
          <a:xfrm>
            <a:off x="8009682" y="5692599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IDSGAN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579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19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基于生成对抗网络的流量模仿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B2216DB-5410-7648-A69B-E9DDA722D9E6}"/>
              </a:ext>
            </a:extLst>
          </p:cNvPr>
          <p:cNvSpPr txBox="1"/>
          <p:nvPr/>
        </p:nvSpPr>
        <p:spPr>
          <a:xfrm>
            <a:off x="714376" y="5246430"/>
            <a:ext cx="10926445" cy="142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数据集问题：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研究者在流量模仿中使用的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数据集是分散、不统一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降低防御检测的有效性：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如果对良性流量的模仿被应用到实际攻防研究中，可导致专注流量检测的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网络流量分析</a:t>
            </a:r>
            <a:r>
              <a:rPr kumimoji="1" lang="en-US" altLang="zh-CN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(NTA)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技术完全失效。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A21996C-DB14-4F45-96DE-C03ED7A4F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356" y="1739410"/>
            <a:ext cx="9604483" cy="345417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DDFD199-5EBF-E549-86E5-0320FE2E552F}"/>
              </a:ext>
            </a:extLst>
          </p:cNvPr>
          <p:cNvSpPr txBox="1"/>
          <p:nvPr/>
        </p:nvSpPr>
        <p:spPr>
          <a:xfrm>
            <a:off x="714375" y="1269032"/>
            <a:ext cx="10926445" cy="5810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总结：</a:t>
            </a:r>
            <a:endParaRPr kumimoji="1" lang="zh-CN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064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17AEFC-E4A7-1D49-9253-CADB2108DF1B}"/>
              </a:ext>
            </a:extLst>
          </p:cNvPr>
          <p:cNvSpPr txBox="1"/>
          <p:nvPr/>
        </p:nvSpPr>
        <p:spPr>
          <a:xfrm>
            <a:off x="2461873" y="2740700"/>
            <a:ext cx="5782808" cy="2832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n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引言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</a:t>
            </a:r>
            <a:r>
              <a:rPr kumimoji="1" lang="zh-CN" altLang="en-US" sz="28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助力攻击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技术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深度学习伴生的</a:t>
            </a:r>
            <a:r>
              <a:rPr kumimoji="1" lang="zh-CN" altLang="en-US" sz="28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模型后门攻击</a:t>
            </a:r>
            <a:endParaRPr kumimoji="1" lang="en-US" altLang="zh-CN" sz="28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总结与展望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8AF669D-E113-9444-8666-879A8E6C768A}"/>
              </a:ext>
            </a:extLst>
          </p:cNvPr>
          <p:cNvSpPr/>
          <p:nvPr/>
        </p:nvSpPr>
        <p:spPr>
          <a:xfrm>
            <a:off x="2249147" y="2908488"/>
            <a:ext cx="151043" cy="2545918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9112627-86B9-E94E-9CA6-79F4F0C8D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6942" y="127823"/>
            <a:ext cx="6986658" cy="2411325"/>
          </a:xfrm>
          <a:prstGeom prst="rect">
            <a:avLst/>
          </a:prstGeom>
        </p:spPr>
      </p:pic>
      <p:cxnSp>
        <p:nvCxnSpPr>
          <p:cNvPr id="10" name="肘形连接符 9">
            <a:extLst>
              <a:ext uri="{FF2B5EF4-FFF2-40B4-BE49-F238E27FC236}">
                <a16:creationId xmlns:a16="http://schemas.microsoft.com/office/drawing/2014/main" id="{B33722D0-0B64-4A46-827D-53703ED96A4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2100943" y="1209040"/>
            <a:ext cx="2285999" cy="124446"/>
          </a:xfrm>
          <a:prstGeom prst="bentConnector3">
            <a:avLst>
              <a:gd name="adj1" fmla="val 476"/>
            </a:avLst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右大括号 13">
            <a:extLst>
              <a:ext uri="{FF2B5EF4-FFF2-40B4-BE49-F238E27FC236}">
                <a16:creationId xmlns:a16="http://schemas.microsoft.com/office/drawing/2014/main" id="{27202B20-8537-A64F-B991-64227DFCB107}"/>
              </a:ext>
            </a:extLst>
          </p:cNvPr>
          <p:cNvSpPr/>
          <p:nvPr/>
        </p:nvSpPr>
        <p:spPr>
          <a:xfrm>
            <a:off x="7815943" y="3631492"/>
            <a:ext cx="428738" cy="1181326"/>
          </a:xfrm>
          <a:prstGeom prst="rightBrace">
            <a:avLst/>
          </a:prstGeom>
          <a:ln w="190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4077B07-FDF4-184F-B854-636FCAF89350}"/>
              </a:ext>
            </a:extLst>
          </p:cNvPr>
          <p:cNvSpPr txBox="1"/>
          <p:nvPr/>
        </p:nvSpPr>
        <p:spPr>
          <a:xfrm>
            <a:off x="8244681" y="3946362"/>
            <a:ext cx="2978490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人工智能对恶意代码发展的影响：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赋能效应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与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伴生效应</a:t>
            </a:r>
          </a:p>
        </p:txBody>
      </p: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7635BAA9-50FF-814D-A58B-8F45714F9CEE}"/>
              </a:ext>
            </a:extLst>
          </p:cNvPr>
          <p:cNvCxnSpPr>
            <a:cxnSpLocks/>
          </p:cNvCxnSpPr>
          <p:nvPr/>
        </p:nvCxnSpPr>
        <p:spPr>
          <a:xfrm flipH="1" flipV="1">
            <a:off x="6564087" y="3820887"/>
            <a:ext cx="2774785" cy="49796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F13E75EA-58BE-C340-97DC-82AC24773C1E}"/>
              </a:ext>
            </a:extLst>
          </p:cNvPr>
          <p:cNvCxnSpPr>
            <a:cxnSpLocks/>
          </p:cNvCxnSpPr>
          <p:nvPr/>
        </p:nvCxnSpPr>
        <p:spPr>
          <a:xfrm flipH="1">
            <a:off x="7674429" y="4506686"/>
            <a:ext cx="2939142" cy="19594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77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20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基于黑盒模型的攻击意图隐藏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85550E6-44D8-0143-95ED-2033EB0B76BE}"/>
              </a:ext>
            </a:extLst>
          </p:cNvPr>
          <p:cNvGrpSpPr/>
          <p:nvPr/>
        </p:nvGrpSpPr>
        <p:grpSpPr>
          <a:xfrm>
            <a:off x="5219302" y="1522134"/>
            <a:ext cx="2133918" cy="4771328"/>
            <a:chOff x="4653245" y="1609220"/>
            <a:chExt cx="2133918" cy="477132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79F36F9-2671-C441-A4EB-CC5E9D930289}"/>
                </a:ext>
              </a:extLst>
            </p:cNvPr>
            <p:cNvSpPr txBox="1"/>
            <p:nvPr/>
          </p:nvSpPr>
          <p:spPr>
            <a:xfrm>
              <a:off x="5171417" y="1609220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准备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C3FDCA4-894B-1048-8111-6F62C4E07DF8}"/>
                </a:ext>
              </a:extLst>
            </p:cNvPr>
            <p:cNvSpPr txBox="1"/>
            <p:nvPr/>
          </p:nvSpPr>
          <p:spPr>
            <a:xfrm>
              <a:off x="5171416" y="2317238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投递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2B180CEB-F2EB-514C-BC66-FAA0E5821CA6}"/>
                </a:ext>
              </a:extLst>
            </p:cNvPr>
            <p:cNvSpPr txBox="1"/>
            <p:nvPr/>
          </p:nvSpPr>
          <p:spPr>
            <a:xfrm>
              <a:off x="5171416" y="3025256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突破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78A6CCA-21AC-3549-A78B-87EF14CF53C4}"/>
                </a:ext>
              </a:extLst>
            </p:cNvPr>
            <p:cNvSpPr txBox="1"/>
            <p:nvPr/>
          </p:nvSpPr>
          <p:spPr>
            <a:xfrm>
              <a:off x="4653245" y="3733274"/>
              <a:ext cx="2133918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存在</a:t>
              </a:r>
              <a:r>
                <a:rPr kumimoji="1" lang="en-US" altLang="zh-CN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持久化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8E65ABA-5B2C-0845-8CF7-DCC823636F18}"/>
                </a:ext>
              </a:extLst>
            </p:cNvPr>
            <p:cNvSpPr txBox="1"/>
            <p:nvPr/>
          </p:nvSpPr>
          <p:spPr>
            <a:xfrm>
              <a:off x="5171415" y="4441292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影响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2829E20-D1F9-2744-8931-E4C32E328461}"/>
                </a:ext>
              </a:extLst>
            </p:cNvPr>
            <p:cNvSpPr txBox="1"/>
            <p:nvPr/>
          </p:nvSpPr>
          <p:spPr>
            <a:xfrm>
              <a:off x="4653245" y="5149310"/>
              <a:ext cx="1980029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命令与控制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0132B8CC-8CCD-1145-9EE9-486486BCB7FF}"/>
                </a:ext>
              </a:extLst>
            </p:cNvPr>
            <p:cNvSpPr txBox="1"/>
            <p:nvPr/>
          </p:nvSpPr>
          <p:spPr>
            <a:xfrm>
              <a:off x="5171414" y="5857328"/>
              <a:ext cx="902811" cy="52322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规避</a:t>
              </a:r>
            </a:p>
          </p:txBody>
        </p: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F79571FE-6236-7C45-8282-4C8E5BE0C2CB}"/>
                </a:ext>
              </a:extLst>
            </p:cNvPr>
            <p:cNvCxnSpPr>
              <a:cxnSpLocks/>
              <a:stCxn id="15" idx="2"/>
              <a:endCxn id="19" idx="0"/>
            </p:cNvCxnSpPr>
            <p:nvPr/>
          </p:nvCxnSpPr>
          <p:spPr>
            <a:xfrm flipH="1">
              <a:off x="5622822" y="2132440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879E6420-F829-EC45-BED8-1B95C25609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14828" y="2840458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29" name="直线箭头连接符 28">
              <a:extLst>
                <a:ext uri="{FF2B5EF4-FFF2-40B4-BE49-F238E27FC236}">
                  <a16:creationId xmlns:a16="http://schemas.microsoft.com/office/drawing/2014/main" id="{3A57D512-CD16-A94A-A591-1260B153DA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9733" y="3548476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35616EAC-125A-D146-AC48-5FB26F2473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4637" y="4266409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19636EAE-4BA8-EA40-B44B-F4D2B473D8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4636" y="4964512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2" name="直线箭头连接符 31">
              <a:extLst>
                <a:ext uri="{FF2B5EF4-FFF2-40B4-BE49-F238E27FC236}">
                  <a16:creationId xmlns:a16="http://schemas.microsoft.com/office/drawing/2014/main" id="{0CD3ED67-1A05-2F42-A80C-6C785D217C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96642" y="5672530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</p:grp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84063496-0F12-6C4A-AAC8-B3A5FDF2DD27}"/>
              </a:ext>
            </a:extLst>
          </p:cNvPr>
          <p:cNvSpPr/>
          <p:nvPr/>
        </p:nvSpPr>
        <p:spPr>
          <a:xfrm>
            <a:off x="4006290" y="1272556"/>
            <a:ext cx="4365172" cy="527418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7922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21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基于黑盒模型的攻击意图隐藏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46C2358-E9A3-FB46-B17A-14316BADB832}"/>
              </a:ext>
            </a:extLst>
          </p:cNvPr>
          <p:cNvSpPr txBox="1"/>
          <p:nvPr/>
        </p:nvSpPr>
        <p:spPr>
          <a:xfrm>
            <a:off x="714375" y="1269032"/>
            <a:ext cx="10926445" cy="15152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攻击意图隐藏</a:t>
            </a:r>
            <a:r>
              <a:rPr kumimoji="1"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——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保持攻击的</a:t>
            </a:r>
            <a:r>
              <a:rPr kumimoji="1" lang="zh-CN" altLang="en-US" sz="24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持续性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kumimoji="1" lang="zh-CN" altLang="en-US" sz="24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有效性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流量模仿：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隐藏了恶意代码行为表现，但实际上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恶意代码本身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还暴露在受害主机上；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自动化免杀：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可以通过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逆向分析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来获取恶意载荷，从而发现攻击意图。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74A3123-BCE7-9F48-9AA5-40E82033A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20" y="2937096"/>
            <a:ext cx="10731500" cy="2273300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3D0B4250-F984-2841-A401-AC85371AFB4A}"/>
              </a:ext>
            </a:extLst>
          </p:cNvPr>
          <p:cNvSpPr txBox="1"/>
          <p:nvPr/>
        </p:nvSpPr>
        <p:spPr>
          <a:xfrm>
            <a:off x="2958075" y="5220367"/>
            <a:ext cx="12442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精准定位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5561729-F48F-4C44-AD09-602A60D336DD}"/>
              </a:ext>
            </a:extLst>
          </p:cNvPr>
          <p:cNvSpPr txBox="1"/>
          <p:nvPr/>
        </p:nvSpPr>
        <p:spPr>
          <a:xfrm>
            <a:off x="6333042" y="5220367"/>
            <a:ext cx="17271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攻击意图隐藏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91A14433-9935-E64B-95FE-FFC76BF11D9A}"/>
              </a:ext>
            </a:extLst>
          </p:cNvPr>
          <p:cNvSpPr/>
          <p:nvPr/>
        </p:nvSpPr>
        <p:spPr>
          <a:xfrm>
            <a:off x="2634729" y="3120807"/>
            <a:ext cx="1890972" cy="14743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88014940-9680-8644-AC93-C6A7DFA291DD}"/>
              </a:ext>
            </a:extLst>
          </p:cNvPr>
          <p:cNvSpPr/>
          <p:nvPr/>
        </p:nvSpPr>
        <p:spPr>
          <a:xfrm>
            <a:off x="6251110" y="3116191"/>
            <a:ext cx="1890972" cy="14743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8ECEE3D1-C412-8B46-8BCB-8BA7E5D3EF14}"/>
              </a:ext>
            </a:extLst>
          </p:cNvPr>
          <p:cNvCxnSpPr>
            <a:stCxn id="36" idx="2"/>
            <a:endCxn id="34" idx="0"/>
          </p:cNvCxnSpPr>
          <p:nvPr/>
        </p:nvCxnSpPr>
        <p:spPr>
          <a:xfrm>
            <a:off x="3580215" y="4595149"/>
            <a:ext cx="0" cy="62521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3B1B1308-845D-3B4B-A35F-59DDE1D1FBD7}"/>
              </a:ext>
            </a:extLst>
          </p:cNvPr>
          <p:cNvCxnSpPr>
            <a:cxnSpLocks/>
            <a:stCxn id="37" idx="2"/>
            <a:endCxn id="35" idx="0"/>
          </p:cNvCxnSpPr>
          <p:nvPr/>
        </p:nvCxnSpPr>
        <p:spPr>
          <a:xfrm>
            <a:off x="7196596" y="4590533"/>
            <a:ext cx="0" cy="6298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904E3998-20DD-134A-89F8-1021C70A985B}"/>
              </a:ext>
            </a:extLst>
          </p:cNvPr>
          <p:cNvSpPr txBox="1"/>
          <p:nvPr/>
        </p:nvSpPr>
        <p:spPr>
          <a:xfrm>
            <a:off x="2901808" y="6032272"/>
            <a:ext cx="6601109" cy="461665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深度学习模型实现对密钥的隐蔽存储与稳定生成</a:t>
            </a:r>
          </a:p>
        </p:txBody>
      </p:sp>
    </p:spTree>
    <p:extLst>
      <p:ext uri="{BB962C8B-B14F-4D97-AF65-F5344CB8AC3E}">
        <p14:creationId xmlns:p14="http://schemas.microsoft.com/office/powerpoint/2010/main" val="1610164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 animBg="1"/>
      <p:bldP spid="37" grpId="0" animBg="1"/>
      <p:bldP spid="3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22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基于黑盒模型的攻击意图隐藏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46C2358-E9A3-FB46-B17A-14316BADB832}"/>
              </a:ext>
            </a:extLst>
          </p:cNvPr>
          <p:cNvSpPr txBox="1"/>
          <p:nvPr/>
        </p:nvSpPr>
        <p:spPr>
          <a:xfrm>
            <a:off x="714375" y="1269032"/>
            <a:ext cx="10926445" cy="2900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防御难度分析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深度神经网络模型：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实现针对特定目标的精准识别，防御者无法获取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特定目标的相关知识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，难以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实现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或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逆向执行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该类恶意攻击的“触发条件”；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直接爆破方法：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DeepLocker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密钥长度超过了</a:t>
            </a:r>
            <a:r>
              <a:rPr kumimoji="1" lang="en-US" altLang="zh-CN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128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位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，其破解难度已被研究认证是不可能的事情。即使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已知神经网络模型和加密后的代码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，其逆向难度几乎等同于破解</a:t>
            </a:r>
            <a:r>
              <a:rPr kumimoji="1" lang="en-US" altLang="zh-CN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AES128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位密钥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的难度，因此防御者无法获知恶意攻击意图。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A6B65C7-B8FF-3E45-B6C5-617C4C1C5F45}"/>
              </a:ext>
            </a:extLst>
          </p:cNvPr>
          <p:cNvSpPr txBox="1"/>
          <p:nvPr/>
        </p:nvSpPr>
        <p:spPr>
          <a:xfrm>
            <a:off x="714374" y="4319945"/>
            <a:ext cx="10926445" cy="1976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可扩展性分析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深度神经网络模型：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DeepLocker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kumimoji="1" lang="en-US" altLang="zh-CN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DNN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作为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黑盒模型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，从模型可迁移角度，</a:t>
            </a:r>
            <a:r>
              <a:rPr kumimoji="1" lang="en-US" altLang="zh-CN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RNN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GAN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DRN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等模型可以实现更多攻击场景的意图隐藏；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黑盒模型和人工智能的结合：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未来只能恶意代码发展的一个趋势。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9291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23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17AEFC-E4A7-1D49-9253-CADB2108DF1B}"/>
              </a:ext>
            </a:extLst>
          </p:cNvPr>
          <p:cNvSpPr txBox="1"/>
          <p:nvPr/>
        </p:nvSpPr>
        <p:spPr>
          <a:xfrm>
            <a:off x="3310959" y="1672386"/>
            <a:ext cx="6616813" cy="4094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引言</a:t>
            </a:r>
            <a:endParaRPr kumimoji="1" lang="en-US" altLang="zh-CN" sz="2800" dirty="0">
              <a:solidFill>
                <a:schemeClr val="bg1">
                  <a:lumMod val="6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sz="2800" dirty="0">
              <a:solidFill>
                <a:schemeClr val="bg1">
                  <a:lumMod val="6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深度学习伴生的模型后门攻击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l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攻击原因：</a:t>
            </a:r>
            <a:r>
              <a:rPr kumimoji="1" lang="zh-CN" altLang="en-US" sz="24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深度学习模型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的脆弱性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l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深度学习伴生问题：</a:t>
            </a:r>
            <a:r>
              <a:rPr kumimoji="1" lang="zh-CN" altLang="en-US" sz="24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模型后门攻击技术</a:t>
            </a:r>
            <a:endParaRPr kumimoji="1" lang="en-US" altLang="zh-CN" sz="24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总结与展望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8AF669D-E113-9444-8666-879A8E6C768A}"/>
              </a:ext>
            </a:extLst>
          </p:cNvPr>
          <p:cNvSpPr/>
          <p:nvPr/>
        </p:nvSpPr>
        <p:spPr>
          <a:xfrm>
            <a:off x="3080657" y="1672386"/>
            <a:ext cx="230302" cy="4094198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40366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1886349-9EBB-F945-909D-A1E3CC55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24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13BBC4-197A-7445-B1E7-67A951CFAA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8232825" cy="302170"/>
          </a:xfrm>
        </p:spPr>
        <p:txBody>
          <a:bodyPr/>
          <a:lstStyle/>
          <a:p>
            <a:r>
              <a:rPr kumimoji="1" lang="en-US" altLang="zh-CN" dirty="0"/>
              <a:t>Part3: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深度学习伴生的模型后门攻击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0AC6B4E-3CB5-4A42-B0F8-C2D3D8206A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攻击原因：深度学习模型的脆弱性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22B8974-E43A-9C45-A46B-C07FDB1BD56F}"/>
              </a:ext>
            </a:extLst>
          </p:cNvPr>
          <p:cNvSpPr txBox="1"/>
          <p:nvPr/>
        </p:nvSpPr>
        <p:spPr>
          <a:xfrm>
            <a:off x="714375" y="1269032"/>
            <a:ext cx="10926445" cy="15152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伴生安全效应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内生安全：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新技术的脆弱性导致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新技术系统自身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出现问题，无法达到预设的功能目标；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衍生安全：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新技术的脆弱性可以被攻击者所利用，引发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其他领域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的安全问题。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A922489-9812-1B42-9360-A5FD88D84644}"/>
              </a:ext>
            </a:extLst>
          </p:cNvPr>
          <p:cNvSpPr txBox="1"/>
          <p:nvPr/>
        </p:nvSpPr>
        <p:spPr>
          <a:xfrm>
            <a:off x="714374" y="2949291"/>
            <a:ext cx="10926445" cy="2900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深度学习模型的脆弱性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后门：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错误的数据或恶意行为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，注入到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神经网络模型训练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中，让模型学习到非预期的内容，从而影响模型的决策；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模型公开：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训练好的深度学习模型将会像日常商品一样成为消费品，可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发布、共享、再训练或转售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，为攻击者提供了许多后门攻击的机会；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可迁移性：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携带后门的深度学习模型被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迁移到各种应用场景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中，会带来巨大的安全隐患。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71090CB-816A-4F47-97BD-83E7444ECE3C}"/>
              </a:ext>
            </a:extLst>
          </p:cNvPr>
          <p:cNvSpPr txBox="1"/>
          <p:nvPr/>
        </p:nvSpPr>
        <p:spPr>
          <a:xfrm>
            <a:off x="2987052" y="5917686"/>
            <a:ext cx="6381088" cy="461665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神经网络后门功能强大，会带来新的安全风险</a:t>
            </a:r>
          </a:p>
        </p:txBody>
      </p:sp>
    </p:spTree>
    <p:extLst>
      <p:ext uri="{BB962C8B-B14F-4D97-AF65-F5344CB8AC3E}">
        <p14:creationId xmlns:p14="http://schemas.microsoft.com/office/powerpoint/2010/main" val="383486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1886349-9EBB-F945-909D-A1E3CC55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25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13BBC4-197A-7445-B1E7-67A951CFAA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8232825" cy="302170"/>
          </a:xfrm>
        </p:spPr>
        <p:txBody>
          <a:bodyPr/>
          <a:lstStyle/>
          <a:p>
            <a:r>
              <a:rPr kumimoji="1" lang="en-US" altLang="zh-CN" dirty="0"/>
              <a:t>Part3: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深度学习伴生的模型后门攻击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0AC6B4E-3CB5-4A42-B0F8-C2D3D8206A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深度学习伴生问题：模型后门攻击技术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54AEC55-BC3C-234A-AF73-D29E4CA955BC}"/>
              </a:ext>
            </a:extLst>
          </p:cNvPr>
          <p:cNvSpPr txBox="1"/>
          <p:nvPr/>
        </p:nvSpPr>
        <p:spPr>
          <a:xfrm>
            <a:off x="714375" y="1269032"/>
            <a:ext cx="10926445" cy="5810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对比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D3C35C3-1835-684A-9EA8-322421CEC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543" y="1732476"/>
            <a:ext cx="8732107" cy="471505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28989C2-B63F-424D-AFD0-9A9CAC70B81C}"/>
              </a:ext>
            </a:extLst>
          </p:cNvPr>
          <p:cNvSpPr/>
          <p:nvPr/>
        </p:nvSpPr>
        <p:spPr>
          <a:xfrm>
            <a:off x="7847635" y="1937295"/>
            <a:ext cx="729206" cy="45102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37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1886349-9EBB-F945-909D-A1E3CC55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26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13BBC4-197A-7445-B1E7-67A951CFAA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8232825" cy="302170"/>
          </a:xfrm>
        </p:spPr>
        <p:txBody>
          <a:bodyPr/>
          <a:lstStyle/>
          <a:p>
            <a:r>
              <a:rPr kumimoji="1" lang="en-US" altLang="zh-CN" dirty="0"/>
              <a:t>Part3: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深度学习伴生的模型后门攻击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0AC6B4E-3CB5-4A42-B0F8-C2D3D8206A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深度学习伴生问题：模型后门攻击技术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54AEC55-BC3C-234A-AF73-D29E4CA955BC}"/>
              </a:ext>
            </a:extLst>
          </p:cNvPr>
          <p:cNvSpPr txBox="1"/>
          <p:nvPr/>
        </p:nvSpPr>
        <p:spPr>
          <a:xfrm>
            <a:off x="714375" y="1269032"/>
            <a:ext cx="10926445" cy="5810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总结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A5272CA-BAAF-3047-B93B-0DBBFBF2E2DC}"/>
              </a:ext>
            </a:extLst>
          </p:cNvPr>
          <p:cNvSpPr txBox="1"/>
          <p:nvPr/>
        </p:nvSpPr>
        <p:spPr>
          <a:xfrm>
            <a:off x="1197979" y="1910081"/>
            <a:ext cx="99489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深度学习模型的“视觉盲点”</a:t>
            </a:r>
            <a:r>
              <a:rPr kumimoji="1"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——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深度学习模型无法穷尽所有可能的样本示例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02F2C30-3E74-C64E-8A2F-A39DF55AD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559" y="2386283"/>
            <a:ext cx="5032672" cy="336137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BEFF49D-4CDE-7D41-AF24-BC8E114B94AD}"/>
              </a:ext>
            </a:extLst>
          </p:cNvPr>
          <p:cNvSpPr txBox="1"/>
          <p:nvPr/>
        </p:nvSpPr>
        <p:spPr>
          <a:xfrm>
            <a:off x="3086099" y="6139585"/>
            <a:ext cx="6019801" cy="461665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对携带后门触发器的恶意样本做出错误决策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D3828E3-6693-F349-BC2E-D8611B5E54D7}"/>
              </a:ext>
            </a:extLst>
          </p:cNvPr>
          <p:cNvSpPr txBox="1"/>
          <p:nvPr/>
        </p:nvSpPr>
        <p:spPr>
          <a:xfrm>
            <a:off x="6610488" y="3116839"/>
            <a:ext cx="5146597" cy="142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修改模型中</a:t>
            </a:r>
            <a:r>
              <a:rPr kumimoji="1" lang="zh-CN" altLang="en-US" sz="200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易受攻击的权重位</a:t>
            </a:r>
            <a:r>
              <a:rPr kumimoji="1" lang="zh-CN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20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建立</a:t>
            </a:r>
            <a:r>
              <a:rPr kumimoji="1" lang="zh-CN" altLang="en-US" sz="200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后门触发器</a:t>
            </a:r>
            <a:r>
              <a:rPr kumimoji="1" lang="zh-CN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与</a:t>
            </a:r>
            <a:r>
              <a:rPr kumimoji="1" lang="zh-CN" altLang="en-US" sz="200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指定神经元</a:t>
            </a:r>
            <a:r>
              <a:rPr kumimoji="1" lang="zh-CN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的强连接；</a:t>
            </a:r>
            <a:endParaRPr kumimoji="1" lang="en-US" altLang="zh-CN" sz="20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决策</a:t>
            </a:r>
            <a:r>
              <a:rPr kumimoji="1" lang="zh-CN" altLang="en-US" sz="200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边界偏移</a:t>
            </a:r>
            <a:r>
              <a:rPr kumimoji="1" lang="zh-CN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2AA5BF52-BB40-E54B-BF35-B6527B46CA1E}"/>
              </a:ext>
            </a:extLst>
          </p:cNvPr>
          <p:cNvSpPr/>
          <p:nvPr/>
        </p:nvSpPr>
        <p:spPr>
          <a:xfrm>
            <a:off x="6449650" y="3031461"/>
            <a:ext cx="5191170" cy="1661990"/>
          </a:xfrm>
          <a:prstGeom prst="roundRect">
            <a:avLst/>
          </a:prstGeom>
          <a:noFill/>
          <a:ln w="28575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0957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1886349-9EBB-F945-909D-A1E3CC55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27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13BBC4-197A-7445-B1E7-67A951CFAA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8232825" cy="302170"/>
          </a:xfrm>
        </p:spPr>
        <p:txBody>
          <a:bodyPr/>
          <a:lstStyle/>
          <a:p>
            <a:r>
              <a:rPr kumimoji="1" lang="en-US" altLang="zh-CN" dirty="0"/>
              <a:t>Part3: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深度学习伴生的模型后门攻击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0AC6B4E-3CB5-4A42-B0F8-C2D3D8206A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深度学习伴生问题：模型后门攻击技术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54AEC55-BC3C-234A-AF73-D29E4CA955BC}"/>
              </a:ext>
            </a:extLst>
          </p:cNvPr>
          <p:cNvSpPr txBox="1"/>
          <p:nvPr/>
        </p:nvSpPr>
        <p:spPr>
          <a:xfrm>
            <a:off x="714375" y="1269032"/>
            <a:ext cx="10926445" cy="10535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总结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模型后门攻击技术与基于对抗样本生成的自动化免杀技术比较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A7240EE-B95B-F644-BB37-9E4CE3533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899" y="2470290"/>
            <a:ext cx="7034928" cy="291862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A5272CA-BAAF-3047-B93B-0DBBFBF2E2DC}"/>
              </a:ext>
            </a:extLst>
          </p:cNvPr>
          <p:cNvSpPr txBox="1"/>
          <p:nvPr/>
        </p:nvSpPr>
        <p:spPr>
          <a:xfrm>
            <a:off x="1140107" y="5608832"/>
            <a:ext cx="800389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隐私数据泄露问题：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神经网络的外包服务引起新的安全风险问题。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469833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28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17AEFC-E4A7-1D49-9253-CADB2108DF1B}"/>
              </a:ext>
            </a:extLst>
          </p:cNvPr>
          <p:cNvSpPr txBox="1"/>
          <p:nvPr/>
        </p:nvSpPr>
        <p:spPr>
          <a:xfrm>
            <a:off x="3310959" y="1672386"/>
            <a:ext cx="6616813" cy="4105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引言</a:t>
            </a:r>
            <a:endParaRPr kumimoji="1" lang="en-US" altLang="zh-CN" sz="2800" dirty="0">
              <a:solidFill>
                <a:schemeClr val="bg1">
                  <a:lumMod val="6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sz="2800" dirty="0">
              <a:solidFill>
                <a:schemeClr val="bg1">
                  <a:lumMod val="6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深度学习伴生的模型后门攻击</a:t>
            </a:r>
            <a:endParaRPr kumimoji="1" lang="en-US" altLang="zh-CN" sz="2800" dirty="0">
              <a:solidFill>
                <a:schemeClr val="bg1">
                  <a:lumMod val="6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总结与展望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l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总结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l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展望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5046489-5D07-204C-96FE-C65B5ECC7697}"/>
              </a:ext>
            </a:extLst>
          </p:cNvPr>
          <p:cNvSpPr/>
          <p:nvPr/>
        </p:nvSpPr>
        <p:spPr>
          <a:xfrm>
            <a:off x="3080657" y="1672386"/>
            <a:ext cx="230302" cy="4094198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53273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1886349-9EBB-F945-909D-A1E3CC55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29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13BBC4-197A-7445-B1E7-67A951CFAA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8232825" cy="302170"/>
          </a:xfrm>
        </p:spPr>
        <p:txBody>
          <a:bodyPr/>
          <a:lstStyle/>
          <a:p>
            <a:r>
              <a:rPr kumimoji="1" lang="en-US" altLang="zh-CN" dirty="0"/>
              <a:t>Part4: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总结与展望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0AC6B4E-3CB5-4A42-B0F8-C2D3D8206A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总结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6CB118F-CC23-4748-98A2-75039E4D1D87}"/>
              </a:ext>
            </a:extLst>
          </p:cNvPr>
          <p:cNvSpPr txBox="1"/>
          <p:nvPr/>
        </p:nvSpPr>
        <p:spPr>
          <a:xfrm>
            <a:off x="714375" y="1269032"/>
            <a:ext cx="10926445" cy="5810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恶意代码攻击链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1201DC9-1714-A44A-AD86-4CA530839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207" y="1841967"/>
            <a:ext cx="9029700" cy="13462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198D3F0-7EFD-8245-949D-EEB541D21076}"/>
              </a:ext>
            </a:extLst>
          </p:cNvPr>
          <p:cNvSpPr txBox="1"/>
          <p:nvPr/>
        </p:nvSpPr>
        <p:spPr>
          <a:xfrm>
            <a:off x="714374" y="3183709"/>
            <a:ext cx="10926445" cy="19769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深度学习在恶意代码攻击中的赋能效应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200150" lvl="2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kumimoji="1"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对抗样本生成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0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自动化免杀</a:t>
            </a:r>
            <a:endParaRPr kumimoji="1" lang="en-US" altLang="zh-CN" sz="20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200150" lvl="2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kumimoji="1"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自然语言生成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0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自动化网络钓鱼</a:t>
            </a:r>
            <a:endParaRPr kumimoji="1" lang="en-US" altLang="zh-CN" sz="20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200150" lvl="2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kumimoji="1"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神经网络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0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精准定位与打击</a:t>
            </a:r>
            <a:endParaRPr kumimoji="1" lang="en-US" altLang="zh-CN" sz="20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61CEFEB-E110-4F4E-99B5-AA408505CB0D}"/>
              </a:ext>
            </a:extLst>
          </p:cNvPr>
          <p:cNvSpPr txBox="1"/>
          <p:nvPr/>
        </p:nvSpPr>
        <p:spPr>
          <a:xfrm>
            <a:off x="739140" y="5156201"/>
            <a:ext cx="10926445" cy="10535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深度学习在恶意代码攻击中的伴生效应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模型后门攻击技术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E95DDBF-C55B-DD4B-9F48-B891A65E94C0}"/>
              </a:ext>
            </a:extLst>
          </p:cNvPr>
          <p:cNvSpPr txBox="1"/>
          <p:nvPr/>
        </p:nvSpPr>
        <p:spPr>
          <a:xfrm>
            <a:off x="6463394" y="3691539"/>
            <a:ext cx="4041321" cy="961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kumimoji="1"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生成对抗网络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0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流量模仿</a:t>
            </a:r>
            <a:endParaRPr kumimoji="1" lang="en-US" altLang="zh-CN" sz="20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kumimoji="1"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黑盒模型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0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攻击意图隐藏</a:t>
            </a:r>
            <a:endParaRPr kumimoji="1" lang="en-US" altLang="zh-CN" sz="20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6689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17AEFC-E4A7-1D49-9253-CADB2108DF1B}"/>
              </a:ext>
            </a:extLst>
          </p:cNvPr>
          <p:cNvSpPr txBox="1"/>
          <p:nvPr/>
        </p:nvSpPr>
        <p:spPr>
          <a:xfrm>
            <a:off x="3310959" y="1926772"/>
            <a:ext cx="5782808" cy="3940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n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引言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恶意代码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赋能攻击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sz="2800" dirty="0">
              <a:solidFill>
                <a:schemeClr val="bg1">
                  <a:lumMod val="6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深度学习伴生的模型后门攻击</a:t>
            </a:r>
            <a:endParaRPr kumimoji="1" lang="en-US" altLang="zh-CN" sz="2800" dirty="0">
              <a:solidFill>
                <a:schemeClr val="bg1">
                  <a:lumMod val="6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总结与展望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8AF669D-E113-9444-8666-879A8E6C768A}"/>
              </a:ext>
            </a:extLst>
          </p:cNvPr>
          <p:cNvSpPr/>
          <p:nvPr/>
        </p:nvSpPr>
        <p:spPr>
          <a:xfrm>
            <a:off x="3098233" y="1926772"/>
            <a:ext cx="212726" cy="3940309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394864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1886349-9EBB-F945-909D-A1E3CC55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30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13BBC4-197A-7445-B1E7-67A951CFAA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8232825" cy="302170"/>
          </a:xfrm>
        </p:spPr>
        <p:txBody>
          <a:bodyPr/>
          <a:lstStyle/>
          <a:p>
            <a:r>
              <a:rPr kumimoji="1" lang="en-US" altLang="zh-CN" dirty="0"/>
              <a:t>Part4: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总结与展望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0AC6B4E-3CB5-4A42-B0F8-C2D3D8206A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展望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BE9979A-D06F-8446-BB5E-63A44CC3790C}"/>
              </a:ext>
            </a:extLst>
          </p:cNvPr>
          <p:cNvSpPr txBox="1"/>
          <p:nvPr/>
        </p:nvSpPr>
        <p:spPr>
          <a:xfrm>
            <a:off x="714375" y="1269032"/>
            <a:ext cx="10926445" cy="1976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存在的问题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重点问题：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新型恶意代码的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生成机理、入侵方式、攻击释放原理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及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生存对抗特性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防御措施不完善：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针对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基于神经网络的精准定位与打击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基于生成对抗网络的流量模仿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基于黑盒模型的攻击意图隐藏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等攻击技术的防御措施尚未被提出。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A50DB55-B508-1A40-B791-F187DF2D763F}"/>
              </a:ext>
            </a:extLst>
          </p:cNvPr>
          <p:cNvSpPr txBox="1"/>
          <p:nvPr/>
        </p:nvSpPr>
        <p:spPr>
          <a:xfrm>
            <a:off x="714374" y="3429000"/>
            <a:ext cx="10926445" cy="2900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未来发展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攻击者主动利用神经网络：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基于神经网络的精准定位与打击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与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基于黑盒模型的攻击意图隐藏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主动利用深度学习模型作为恶意代码攻击的组件。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数据集：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需要建立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有效、公开的数据集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供研究者使用；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僵尸网络：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存在新的赋能研究的可能性，如</a:t>
            </a:r>
            <a:r>
              <a:rPr kumimoji="1" lang="zh-CN" altLang="en-US" sz="2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僵尸程序的自治，智能僵尸网络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Hivenet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Swarmbot)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的出现，这也是主动利用深度神经网络的一种潜在威胁。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99203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34837" y="2309398"/>
            <a:ext cx="9144000" cy="813871"/>
          </a:xfrm>
        </p:spPr>
        <p:txBody>
          <a:bodyPr>
            <a:noAutofit/>
          </a:bodyPr>
          <a:lstStyle/>
          <a:p>
            <a:r>
              <a:rPr lang="zh-CN" altLang="en-US" sz="4000" b="1" dirty="0">
                <a:solidFill>
                  <a:srgbClr val="0000FF"/>
                </a:solidFill>
                <a:latin typeface="微软雅黑" charset="0"/>
                <a:ea typeface="微软雅黑" charset="0"/>
                <a:cs typeface="微软雅黑" charset="0"/>
              </a:rPr>
              <a:t>深度学习</a:t>
            </a:r>
            <a:r>
              <a:rPr lang="zh-CN" altLang="en-US" sz="4000" b="1" dirty="0">
                <a:latin typeface="微软雅黑" charset="0"/>
                <a:ea typeface="微软雅黑" charset="0"/>
                <a:cs typeface="微软雅黑" charset="0"/>
              </a:rPr>
              <a:t>赋能的</a:t>
            </a:r>
            <a:r>
              <a:rPr lang="zh-CN" altLang="en-US" sz="4000" b="1" dirty="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恶意代码攻防</a:t>
            </a:r>
            <a:r>
              <a:rPr lang="zh-CN" altLang="en-US" sz="4000" b="1" dirty="0">
                <a:latin typeface="微软雅黑" charset="0"/>
                <a:ea typeface="微软雅黑" charset="0"/>
                <a:cs typeface="微软雅黑" charset="0"/>
              </a:rPr>
              <a:t>研究进展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1274619" y="2004498"/>
            <a:ext cx="9504219" cy="40839"/>
          </a:xfrm>
          <a:prstGeom prst="line">
            <a:avLst/>
          </a:prstGeom>
          <a:ln w="317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726750" y="1794729"/>
            <a:ext cx="962123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</a:rPr>
              <a:t>Title</a:t>
            </a:r>
            <a:endParaRPr lang="zh-CN" altLang="en-US" sz="2400" b="1" dirty="0">
              <a:solidFill>
                <a:schemeClr val="accent1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1246909" y="3429000"/>
            <a:ext cx="9531928" cy="0"/>
          </a:xfrm>
          <a:prstGeom prst="line">
            <a:avLst/>
          </a:prstGeom>
          <a:ln w="317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 1">
            <a:extLst>
              <a:ext uri="{FF2B5EF4-FFF2-40B4-BE49-F238E27FC236}">
                <a16:creationId xmlns:a16="http://schemas.microsoft.com/office/drawing/2014/main" id="{5B652183-F760-EC4B-BF55-0A3BC1C73230}"/>
              </a:ext>
            </a:extLst>
          </p:cNvPr>
          <p:cNvSpPr txBox="1">
            <a:spLocks/>
          </p:cNvSpPr>
          <p:nvPr/>
        </p:nvSpPr>
        <p:spPr>
          <a:xfrm>
            <a:off x="4306118" y="4405728"/>
            <a:ext cx="4340506" cy="813871"/>
          </a:xfrm>
        </p:spPr>
        <p:txBody>
          <a:bodyPr anchor="b">
            <a:noAutofit/>
          </a:bodyPr>
          <a:lstStyle>
            <a:lvl1pPr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b="1" dirty="0">
                <a:latin typeface="微软雅黑" charset="0"/>
                <a:ea typeface="微软雅黑" charset="0"/>
                <a:cs typeface="微软雅黑" charset="0"/>
              </a:rPr>
              <a:t>谢谢，未完待续</a:t>
            </a:r>
            <a:r>
              <a:rPr lang="en-US" altLang="zh-CN" sz="4000" b="1" dirty="0">
                <a:latin typeface="微软雅黑" charset="0"/>
                <a:ea typeface="微软雅黑" charset="0"/>
                <a:cs typeface="微软雅黑" charset="0"/>
              </a:rPr>
              <a:t>...</a:t>
            </a:r>
            <a:endParaRPr lang="zh-CN" altLang="en-US" sz="4000" b="1" dirty="0"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467780E-B82A-9446-BCF0-ACC20C6ED814}"/>
              </a:ext>
            </a:extLst>
          </p:cNvPr>
          <p:cNvSpPr txBox="1"/>
          <p:nvPr/>
        </p:nvSpPr>
        <p:spPr>
          <a:xfrm>
            <a:off x="6991109" y="3518152"/>
            <a:ext cx="39581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——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EF9C91A-7A09-2A4D-9E2E-49B4E8A4C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779" y="4405728"/>
            <a:ext cx="1044199" cy="88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722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3FE83C1-34E1-134C-A501-AD417664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4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871544-92CC-8340-9A67-B598A09361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Part1:</a:t>
            </a:r>
            <a:r>
              <a:rPr kumimoji="1" lang="zh-CN" altLang="en-US" dirty="0"/>
              <a:t> 引言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F46E72-7368-8348-9CCB-5EAD633744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恶意代码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55FE0A9-46B7-334B-8F24-033465EDDCF2}"/>
              </a:ext>
            </a:extLst>
          </p:cNvPr>
          <p:cNvSpPr txBox="1"/>
          <p:nvPr/>
        </p:nvSpPr>
        <p:spPr>
          <a:xfrm>
            <a:off x="714376" y="1269032"/>
            <a:ext cx="1092644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定义：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故意编制或设置的、对</a:t>
            </a:r>
            <a:r>
              <a:rPr kumimoji="1" lang="zh-CN" altLang="en-US" sz="24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网络或系统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会产生</a:t>
            </a:r>
            <a:r>
              <a:rPr kumimoji="1" lang="zh-CN" altLang="en-US" sz="24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威胁或潜在威胁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4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计算机代码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303F92BC-2F46-6943-977E-88FC20E306EF}"/>
              </a:ext>
            </a:extLst>
          </p:cNvPr>
          <p:cNvSpPr/>
          <p:nvPr/>
        </p:nvSpPr>
        <p:spPr>
          <a:xfrm>
            <a:off x="2481944" y="3170400"/>
            <a:ext cx="620486" cy="18562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恶意代码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31543D0-B556-4945-A35F-39ADF65D890A}"/>
              </a:ext>
            </a:extLst>
          </p:cNvPr>
          <p:cNvSpPr/>
          <p:nvPr/>
        </p:nvSpPr>
        <p:spPr>
          <a:xfrm>
            <a:off x="4874306" y="2302552"/>
            <a:ext cx="3845147" cy="58105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病毒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(Virus)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DE8D2AF-1DF5-704F-B95C-611105B99D21}"/>
              </a:ext>
            </a:extLst>
          </p:cNvPr>
          <p:cNvSpPr/>
          <p:nvPr/>
        </p:nvSpPr>
        <p:spPr>
          <a:xfrm>
            <a:off x="4874307" y="3080779"/>
            <a:ext cx="3845148" cy="54950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蠕虫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(Worm)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387B0C4-4221-494C-999A-985788893F7D}"/>
              </a:ext>
            </a:extLst>
          </p:cNvPr>
          <p:cNvSpPr/>
          <p:nvPr/>
        </p:nvSpPr>
        <p:spPr>
          <a:xfrm>
            <a:off x="4874306" y="3823770"/>
            <a:ext cx="3845149" cy="54950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远控木马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(RAT)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5EC1985-99D6-8846-8DA5-2061CD7B5AEB}"/>
              </a:ext>
            </a:extLst>
          </p:cNvPr>
          <p:cNvSpPr/>
          <p:nvPr/>
        </p:nvSpPr>
        <p:spPr>
          <a:xfrm>
            <a:off x="4874307" y="4566761"/>
            <a:ext cx="3845150" cy="54950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僵尸程序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(Bot)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223A285-5DB5-2044-9C25-791948421DB7}"/>
              </a:ext>
            </a:extLst>
          </p:cNvPr>
          <p:cNvSpPr/>
          <p:nvPr/>
        </p:nvSpPr>
        <p:spPr>
          <a:xfrm>
            <a:off x="4874306" y="5309752"/>
            <a:ext cx="3845151" cy="54950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勒索软件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(Ransomeware)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4" name="肘形连接符 13">
            <a:extLst>
              <a:ext uri="{FF2B5EF4-FFF2-40B4-BE49-F238E27FC236}">
                <a16:creationId xmlns:a16="http://schemas.microsoft.com/office/drawing/2014/main" id="{05527DE8-7EBE-7E4B-AE65-CE278615517F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3102430" y="2593080"/>
            <a:ext cx="1771876" cy="1505441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肘形连接符 14">
            <a:extLst>
              <a:ext uri="{FF2B5EF4-FFF2-40B4-BE49-F238E27FC236}">
                <a16:creationId xmlns:a16="http://schemas.microsoft.com/office/drawing/2014/main" id="{38DF503F-8CF6-1246-90EE-BB09F62CB033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3102430" y="3355530"/>
            <a:ext cx="1771877" cy="742991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肘形连接符 17">
            <a:extLst>
              <a:ext uri="{FF2B5EF4-FFF2-40B4-BE49-F238E27FC236}">
                <a16:creationId xmlns:a16="http://schemas.microsoft.com/office/drawing/2014/main" id="{923387C8-FDDE-6941-9DB4-E57D969A85D2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>
            <a:off x="3102430" y="4098521"/>
            <a:ext cx="1771876" cy="12700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肘形连接符 23">
            <a:extLst>
              <a:ext uri="{FF2B5EF4-FFF2-40B4-BE49-F238E27FC236}">
                <a16:creationId xmlns:a16="http://schemas.microsoft.com/office/drawing/2014/main" id="{0E34D28B-0B22-3E41-BC6C-A46157D98F0A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3102430" y="4098521"/>
            <a:ext cx="1771877" cy="742991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肘形连接符 26">
            <a:extLst>
              <a:ext uri="{FF2B5EF4-FFF2-40B4-BE49-F238E27FC236}">
                <a16:creationId xmlns:a16="http://schemas.microsoft.com/office/drawing/2014/main" id="{A163D861-7A50-3A4D-9770-AE3FFD2AE98C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>
            <a:off x="3102430" y="4098521"/>
            <a:ext cx="1771876" cy="1485982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肘形连接符 34">
            <a:extLst>
              <a:ext uri="{FF2B5EF4-FFF2-40B4-BE49-F238E27FC236}">
                <a16:creationId xmlns:a16="http://schemas.microsoft.com/office/drawing/2014/main" id="{6AECED3F-75B7-DE45-86A0-D1FAA01C5E96}"/>
              </a:ext>
            </a:extLst>
          </p:cNvPr>
          <p:cNvCxnSpPr>
            <a:cxnSpLocks/>
            <a:stCxn id="7" idx="3"/>
            <a:endCxn id="38" idx="1"/>
          </p:cNvCxnSpPr>
          <p:nvPr/>
        </p:nvCxnSpPr>
        <p:spPr>
          <a:xfrm>
            <a:off x="3102430" y="4098521"/>
            <a:ext cx="1771876" cy="2228973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74A12EE0-DE40-7F44-AE0C-67D702AA3EF6}"/>
              </a:ext>
            </a:extLst>
          </p:cNvPr>
          <p:cNvSpPr/>
          <p:nvPr/>
        </p:nvSpPr>
        <p:spPr>
          <a:xfrm>
            <a:off x="4874306" y="6052743"/>
            <a:ext cx="3845151" cy="54950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......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0FC381B-A9C2-1B4C-B86B-555A51E27F90}"/>
              </a:ext>
            </a:extLst>
          </p:cNvPr>
          <p:cNvSpPr txBox="1"/>
          <p:nvPr/>
        </p:nvSpPr>
        <p:spPr>
          <a:xfrm>
            <a:off x="9492068" y="3634223"/>
            <a:ext cx="2073274" cy="646331"/>
          </a:xfrm>
          <a:prstGeom prst="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二进制、</a:t>
            </a:r>
            <a:r>
              <a:rPr lang="en" altLang="zh-CN" dirty="0"/>
              <a:t>JavaScript</a:t>
            </a:r>
            <a:r>
              <a:rPr lang="zh-CN" altLang="en" dirty="0"/>
              <a:t>、 </a:t>
            </a:r>
            <a:r>
              <a:rPr lang="en" altLang="zh-CN" dirty="0"/>
              <a:t>PowerShell</a:t>
            </a:r>
            <a:r>
              <a:rPr kumimoji="1" lang="zh-CN" altLang="en-US" dirty="0"/>
              <a:t>等形式</a:t>
            </a:r>
            <a:endParaRPr lang="en" altLang="zh-CN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3DDCD60-D1F9-9340-8378-5D304416CDCC}"/>
              </a:ext>
            </a:extLst>
          </p:cNvPr>
          <p:cNvSpPr txBox="1"/>
          <p:nvPr/>
        </p:nvSpPr>
        <p:spPr>
          <a:xfrm>
            <a:off x="9408271" y="4679615"/>
            <a:ext cx="2240868" cy="369332"/>
          </a:xfrm>
          <a:prstGeom prst="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均可被深度学习处理</a:t>
            </a:r>
            <a:endParaRPr lang="en" altLang="zh-CN" dirty="0"/>
          </a:p>
        </p:txBody>
      </p:sp>
      <p:sp>
        <p:nvSpPr>
          <p:cNvPr id="13" name="下箭头 12">
            <a:extLst>
              <a:ext uri="{FF2B5EF4-FFF2-40B4-BE49-F238E27FC236}">
                <a16:creationId xmlns:a16="http://schemas.microsoft.com/office/drawing/2014/main" id="{8B520202-F9A1-934B-B28A-D37672C81052}"/>
              </a:ext>
            </a:extLst>
          </p:cNvPr>
          <p:cNvSpPr/>
          <p:nvPr/>
        </p:nvSpPr>
        <p:spPr>
          <a:xfrm>
            <a:off x="10378310" y="4379494"/>
            <a:ext cx="300789" cy="276392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5873949-2CDC-244A-A700-4691D7EC67D0}"/>
              </a:ext>
            </a:extLst>
          </p:cNvPr>
          <p:cNvSpPr txBox="1"/>
          <p:nvPr/>
        </p:nvSpPr>
        <p:spPr>
          <a:xfrm>
            <a:off x="9628457" y="303911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恶意代码的形式</a:t>
            </a:r>
          </a:p>
        </p:txBody>
      </p:sp>
    </p:spTree>
    <p:extLst>
      <p:ext uri="{BB962C8B-B14F-4D97-AF65-F5344CB8AC3E}">
        <p14:creationId xmlns:p14="http://schemas.microsoft.com/office/powerpoint/2010/main" val="1891819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0" grpId="0" animBg="1"/>
      <p:bldP spid="13" grpId="0" animBg="1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CA62118-19C6-E849-A379-F75C595D3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061" y="1420945"/>
            <a:ext cx="6715878" cy="5250111"/>
          </a:xfrm>
          <a:prstGeom prst="rect">
            <a:avLst/>
          </a:prstGeom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3FE83C1-34E1-134C-A501-AD417664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5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871544-92CC-8340-9A67-B598A09361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Part1:</a:t>
            </a:r>
            <a:r>
              <a:rPr kumimoji="1" lang="zh-CN" altLang="en-US" dirty="0"/>
              <a:t> 引言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F46E72-7368-8348-9CCB-5EAD633744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赋能攻击 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DCAF8E1-B99B-564C-8EB7-8C6CB4F1CD92}"/>
              </a:ext>
            </a:extLst>
          </p:cNvPr>
          <p:cNvSpPr/>
          <p:nvPr/>
        </p:nvSpPr>
        <p:spPr>
          <a:xfrm>
            <a:off x="2928257" y="2492443"/>
            <a:ext cx="1066800" cy="125224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5FDB596-7D3C-B847-B49E-252614F5E3F2}"/>
              </a:ext>
            </a:extLst>
          </p:cNvPr>
          <p:cNvSpPr txBox="1"/>
          <p:nvPr/>
        </p:nvSpPr>
        <p:spPr>
          <a:xfrm>
            <a:off x="1534886" y="2544358"/>
            <a:ext cx="696686" cy="12003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0000FF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知名网络威胁框架</a:t>
            </a:r>
          </a:p>
        </p:txBody>
      </p: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D5A125E2-DF4F-BB44-9948-B384CAF3D810}"/>
              </a:ext>
            </a:extLst>
          </p:cNvPr>
          <p:cNvCxnSpPr>
            <a:stCxn id="8" idx="3"/>
          </p:cNvCxnSpPr>
          <p:nvPr/>
        </p:nvCxnSpPr>
        <p:spPr>
          <a:xfrm flipV="1">
            <a:off x="2231572" y="3144522"/>
            <a:ext cx="696685" cy="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210DF83D-866B-0045-9D8E-205D63706CDE}"/>
              </a:ext>
            </a:extLst>
          </p:cNvPr>
          <p:cNvSpPr/>
          <p:nvPr/>
        </p:nvSpPr>
        <p:spPr>
          <a:xfrm>
            <a:off x="3004458" y="4814478"/>
            <a:ext cx="6030686" cy="9196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FD5FC32-CAE3-DE42-A693-311FFB20D23E}"/>
              </a:ext>
            </a:extLst>
          </p:cNvPr>
          <p:cNvSpPr txBox="1"/>
          <p:nvPr/>
        </p:nvSpPr>
        <p:spPr>
          <a:xfrm>
            <a:off x="9720336" y="4948758"/>
            <a:ext cx="1653264" cy="6463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0000FF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赋能攻击技术：对</a:t>
            </a:r>
            <a:r>
              <a:rPr kumimoji="1" lang="en-US" altLang="zh-CN" b="1" dirty="0">
                <a:solidFill>
                  <a:srgbClr val="0000FF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1-5</a:t>
            </a:r>
            <a:r>
              <a:rPr kumimoji="1" lang="zh-CN" altLang="en-US" b="1" dirty="0">
                <a:solidFill>
                  <a:srgbClr val="0000FF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的介绍</a:t>
            </a: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7986D507-2A5B-884E-970C-48E1004F471D}"/>
              </a:ext>
            </a:extLst>
          </p:cNvPr>
          <p:cNvCxnSpPr>
            <a:cxnSpLocks/>
            <a:stCxn id="13" idx="1"/>
            <a:endCxn id="12" idx="3"/>
          </p:cNvCxnSpPr>
          <p:nvPr/>
        </p:nvCxnSpPr>
        <p:spPr>
          <a:xfrm flipH="1">
            <a:off x="9035144" y="5271924"/>
            <a:ext cx="685192" cy="236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04654D27-3281-5741-9EB1-81B1B049308B}"/>
              </a:ext>
            </a:extLst>
          </p:cNvPr>
          <p:cNvSpPr/>
          <p:nvPr/>
        </p:nvSpPr>
        <p:spPr>
          <a:xfrm>
            <a:off x="2928256" y="3785902"/>
            <a:ext cx="6215743" cy="40914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8898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  <p:bldP spid="13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17AEFC-E4A7-1D49-9253-CADB2108DF1B}"/>
              </a:ext>
            </a:extLst>
          </p:cNvPr>
          <p:cNvSpPr txBox="1"/>
          <p:nvPr/>
        </p:nvSpPr>
        <p:spPr>
          <a:xfrm>
            <a:off x="3310959" y="1255697"/>
            <a:ext cx="6616813" cy="5602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引言</a:t>
            </a:r>
            <a:endParaRPr kumimoji="1" lang="en-US" altLang="zh-CN" sz="2800" dirty="0">
              <a:solidFill>
                <a:schemeClr val="bg1">
                  <a:lumMod val="6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对抗样本生成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自动化免杀</a:t>
            </a:r>
            <a:endParaRPr kumimoji="1" lang="en-US" altLang="zh-CN" sz="24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自然语言生成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自动化网络钓鱼</a:t>
            </a:r>
            <a:endParaRPr kumimoji="1" lang="en-US" altLang="zh-CN" sz="24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神经网络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精准定位与打击</a:t>
            </a:r>
            <a:endParaRPr kumimoji="1" lang="en-US" altLang="zh-CN" sz="24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生成对抗网络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流量模仿</a:t>
            </a:r>
            <a:endParaRPr kumimoji="1" lang="en-US" altLang="zh-CN" sz="24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黑盒模型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攻击意图隐藏</a:t>
            </a:r>
            <a:endParaRPr kumimoji="1" lang="en-US" altLang="zh-CN" sz="24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深度学习伴生的模型后门攻击</a:t>
            </a:r>
            <a:endParaRPr kumimoji="1" lang="en-US" altLang="zh-CN" sz="2800" dirty="0">
              <a:solidFill>
                <a:schemeClr val="bg1">
                  <a:lumMod val="6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n"/>
            </a:pPr>
            <a:r>
              <a:rPr kumimoji="1" lang="zh-CN" altLang="en-US" sz="2800" dirty="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总结与展望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8AF669D-E113-9444-8666-879A8E6C768A}"/>
              </a:ext>
            </a:extLst>
          </p:cNvPr>
          <p:cNvSpPr/>
          <p:nvPr/>
        </p:nvSpPr>
        <p:spPr>
          <a:xfrm>
            <a:off x="3080657" y="1377933"/>
            <a:ext cx="230302" cy="5344231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3967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7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基于对抗样本生成的自动化免杀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EAF3F36-C61D-C842-AF69-C00594CBBA50}"/>
              </a:ext>
            </a:extLst>
          </p:cNvPr>
          <p:cNvGrpSpPr/>
          <p:nvPr/>
        </p:nvGrpSpPr>
        <p:grpSpPr>
          <a:xfrm>
            <a:off x="5219302" y="1522134"/>
            <a:ext cx="2133918" cy="4771328"/>
            <a:chOff x="4653245" y="1609220"/>
            <a:chExt cx="2133918" cy="4771328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D6FB752-BF52-8F46-98BD-543DADB3DA73}"/>
                </a:ext>
              </a:extLst>
            </p:cNvPr>
            <p:cNvSpPr txBox="1"/>
            <p:nvPr/>
          </p:nvSpPr>
          <p:spPr>
            <a:xfrm>
              <a:off x="5171417" y="1609220"/>
              <a:ext cx="902811" cy="52322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准备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C5762FF-4A93-444E-959C-9AF610BA1B91}"/>
                </a:ext>
              </a:extLst>
            </p:cNvPr>
            <p:cNvSpPr txBox="1"/>
            <p:nvPr/>
          </p:nvSpPr>
          <p:spPr>
            <a:xfrm>
              <a:off x="5171416" y="2317238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投递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AAAC489B-A868-6349-95E3-DEA7FBFB8C21}"/>
                </a:ext>
              </a:extLst>
            </p:cNvPr>
            <p:cNvSpPr txBox="1"/>
            <p:nvPr/>
          </p:nvSpPr>
          <p:spPr>
            <a:xfrm>
              <a:off x="5171416" y="3025256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突破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C69AD50-E66D-DD4B-8B21-6D8A68030929}"/>
                </a:ext>
              </a:extLst>
            </p:cNvPr>
            <p:cNvSpPr txBox="1"/>
            <p:nvPr/>
          </p:nvSpPr>
          <p:spPr>
            <a:xfrm>
              <a:off x="4653245" y="3733274"/>
              <a:ext cx="2133918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存在</a:t>
              </a:r>
              <a:r>
                <a:rPr kumimoji="1" lang="en-US" altLang="zh-CN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持久化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1359B35D-2983-7D45-B2A6-C4CDB4BBCB85}"/>
                </a:ext>
              </a:extLst>
            </p:cNvPr>
            <p:cNvSpPr txBox="1"/>
            <p:nvPr/>
          </p:nvSpPr>
          <p:spPr>
            <a:xfrm>
              <a:off x="5171415" y="4441292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影响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11A1DD2C-CD8A-3D44-9904-9753C2C1B275}"/>
                </a:ext>
              </a:extLst>
            </p:cNvPr>
            <p:cNvSpPr txBox="1"/>
            <p:nvPr/>
          </p:nvSpPr>
          <p:spPr>
            <a:xfrm>
              <a:off x="4653245" y="5149310"/>
              <a:ext cx="1980029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命令与控制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D638D187-C31B-EA4E-B5B8-01ACA50E8C6A}"/>
                </a:ext>
              </a:extLst>
            </p:cNvPr>
            <p:cNvSpPr txBox="1"/>
            <p:nvPr/>
          </p:nvSpPr>
          <p:spPr>
            <a:xfrm>
              <a:off x="5171414" y="5857328"/>
              <a:ext cx="902811" cy="52322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规避</a:t>
              </a:r>
            </a:p>
          </p:txBody>
        </p:sp>
        <p:cxnSp>
          <p:nvCxnSpPr>
            <p:cNvPr id="14" name="直线箭头连接符 13">
              <a:extLst>
                <a:ext uri="{FF2B5EF4-FFF2-40B4-BE49-F238E27FC236}">
                  <a16:creationId xmlns:a16="http://schemas.microsoft.com/office/drawing/2014/main" id="{988A068B-9738-294B-BD3F-D7A8D9E7E860}"/>
                </a:ext>
              </a:extLst>
            </p:cNvPr>
            <p:cNvCxnSpPr>
              <a:cxnSpLocks/>
              <a:stCxn id="7" idx="2"/>
              <a:endCxn id="24" idx="0"/>
            </p:cNvCxnSpPr>
            <p:nvPr/>
          </p:nvCxnSpPr>
          <p:spPr>
            <a:xfrm flipH="1">
              <a:off x="5622822" y="2132440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3" name="直线箭头连接符 32">
              <a:extLst>
                <a:ext uri="{FF2B5EF4-FFF2-40B4-BE49-F238E27FC236}">
                  <a16:creationId xmlns:a16="http://schemas.microsoft.com/office/drawing/2014/main" id="{311B2F0C-DE51-9E47-A337-6EA663A081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14828" y="2840458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75DBF98B-EF82-BC49-8F0C-84FE18B8CC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9733" y="3548476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5" name="直线箭头连接符 34">
              <a:extLst>
                <a:ext uri="{FF2B5EF4-FFF2-40B4-BE49-F238E27FC236}">
                  <a16:creationId xmlns:a16="http://schemas.microsoft.com/office/drawing/2014/main" id="{56211A93-D014-504B-B0EF-CD607BA35A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4637" y="4266409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6" name="直线箭头连接符 35">
              <a:extLst>
                <a:ext uri="{FF2B5EF4-FFF2-40B4-BE49-F238E27FC236}">
                  <a16:creationId xmlns:a16="http://schemas.microsoft.com/office/drawing/2014/main" id="{D3F6A39B-B75C-C642-9B4B-B98B53916F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04636" y="4964512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529616EA-3E3D-BF47-8A5D-351C726F24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96642" y="5672530"/>
              <a:ext cx="1" cy="18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cxnSp>
      </p:grp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C4A27CC1-AE65-7D4A-883E-E7D6D95490A1}"/>
              </a:ext>
            </a:extLst>
          </p:cNvPr>
          <p:cNvSpPr/>
          <p:nvPr/>
        </p:nvSpPr>
        <p:spPr>
          <a:xfrm>
            <a:off x="4006290" y="1272556"/>
            <a:ext cx="4365172" cy="527418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0361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8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基于对抗样本生成的自动化免杀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798718-CE2E-5F4D-B0D5-2DF0D40F325E}"/>
              </a:ext>
            </a:extLst>
          </p:cNvPr>
          <p:cNvSpPr txBox="1"/>
          <p:nvPr/>
        </p:nvSpPr>
        <p:spPr>
          <a:xfrm>
            <a:off x="714376" y="1269032"/>
            <a:ext cx="1092644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免杀的目的：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使恶意代码不被杀毒软件查杀，两者能够共存。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CF945C9-2354-C44F-8BBE-E12465AF12BD}"/>
              </a:ext>
            </a:extLst>
          </p:cNvPr>
          <p:cNvSpPr txBox="1"/>
          <p:nvPr/>
        </p:nvSpPr>
        <p:spPr>
          <a:xfrm>
            <a:off x="739141" y="1910081"/>
            <a:ext cx="1092644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对抗样本生成方法：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DNN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GAN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RNN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DRN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等引擎的使用。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11EC544-18F6-9D4A-86DD-ABCE7C3DA3D4}"/>
              </a:ext>
            </a:extLst>
          </p:cNvPr>
          <p:cNvSpPr txBox="1"/>
          <p:nvPr/>
        </p:nvSpPr>
        <p:spPr>
          <a:xfrm>
            <a:off x="3361191" y="5971138"/>
            <a:ext cx="5682343" cy="461665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恶意代码的构造：免杀和生存能力的增强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5ABCCE5E-73CC-BC47-89E2-CA6C267B395E}"/>
              </a:ext>
            </a:extLst>
          </p:cNvPr>
          <p:cNvSpPr/>
          <p:nvPr/>
        </p:nvSpPr>
        <p:spPr>
          <a:xfrm>
            <a:off x="5168220" y="2956799"/>
            <a:ext cx="2002972" cy="6940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反病毒引擎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F229267-0196-5047-815B-A1046DDF8066}"/>
              </a:ext>
            </a:extLst>
          </p:cNvPr>
          <p:cNvSpPr txBox="1"/>
          <p:nvPr/>
        </p:nvSpPr>
        <p:spPr>
          <a:xfrm>
            <a:off x="2156144" y="3103754"/>
            <a:ext cx="1980029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可能的测试数据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8C8FE11-F6E3-AC48-BEB9-91DA6F9F5A0E}"/>
              </a:ext>
            </a:extLst>
          </p:cNvPr>
          <p:cNvSpPr txBox="1"/>
          <p:nvPr/>
        </p:nvSpPr>
        <p:spPr>
          <a:xfrm>
            <a:off x="8203239" y="3103754"/>
            <a:ext cx="2749471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对测试数据的检测结果</a:t>
            </a: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196F9428-8530-F246-B6E0-935B52AC8CA8}"/>
              </a:ext>
            </a:extLst>
          </p:cNvPr>
          <p:cNvCxnSpPr>
            <a:stCxn id="12" idx="3"/>
            <a:endCxn id="11" idx="1"/>
          </p:cNvCxnSpPr>
          <p:nvPr/>
        </p:nvCxnSpPr>
        <p:spPr>
          <a:xfrm>
            <a:off x="4136173" y="3303809"/>
            <a:ext cx="103204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5AFED84C-2830-D64B-A4D8-77625556BD1A}"/>
              </a:ext>
            </a:extLst>
          </p:cNvPr>
          <p:cNvCxnSpPr/>
          <p:nvPr/>
        </p:nvCxnSpPr>
        <p:spPr>
          <a:xfrm>
            <a:off x="7171192" y="3294101"/>
            <a:ext cx="103204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71437BE1-E817-2441-BD9B-9D7C7DA98279}"/>
              </a:ext>
            </a:extLst>
          </p:cNvPr>
          <p:cNvSpPr/>
          <p:nvPr/>
        </p:nvSpPr>
        <p:spPr>
          <a:xfrm>
            <a:off x="5384687" y="3830439"/>
            <a:ext cx="1635351" cy="69402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模拟引擎</a:t>
            </a:r>
          </a:p>
        </p:txBody>
      </p:sp>
      <p:cxnSp>
        <p:nvCxnSpPr>
          <p:cNvPr id="21" name="肘形连接符 20">
            <a:extLst>
              <a:ext uri="{FF2B5EF4-FFF2-40B4-BE49-F238E27FC236}">
                <a16:creationId xmlns:a16="http://schemas.microsoft.com/office/drawing/2014/main" id="{7E6A8928-B2D5-7545-8FD7-3FF960246A55}"/>
              </a:ext>
            </a:extLst>
          </p:cNvPr>
          <p:cNvCxnSpPr>
            <a:stCxn id="13" idx="2"/>
            <a:endCxn id="17" idx="3"/>
          </p:cNvCxnSpPr>
          <p:nvPr/>
        </p:nvCxnSpPr>
        <p:spPr>
          <a:xfrm rot="5400000">
            <a:off x="7962214" y="2561689"/>
            <a:ext cx="673586" cy="2557937"/>
          </a:xfrm>
          <a:prstGeom prst="bentConnector2">
            <a:avLst/>
          </a:prstGeom>
          <a:ln w="19050">
            <a:solidFill>
              <a:srgbClr val="FF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>
            <a:extLst>
              <a:ext uri="{FF2B5EF4-FFF2-40B4-BE49-F238E27FC236}">
                <a16:creationId xmlns:a16="http://schemas.microsoft.com/office/drawing/2014/main" id="{AD378990-BA87-0548-BCEB-371708AB3499}"/>
              </a:ext>
            </a:extLst>
          </p:cNvPr>
          <p:cNvCxnSpPr>
            <a:cxnSpLocks/>
            <a:stCxn id="12" idx="2"/>
            <a:endCxn id="17" idx="1"/>
          </p:cNvCxnSpPr>
          <p:nvPr/>
        </p:nvCxnSpPr>
        <p:spPr>
          <a:xfrm rot="16200000" flipH="1">
            <a:off x="3928630" y="2721393"/>
            <a:ext cx="673586" cy="2238528"/>
          </a:xfrm>
          <a:prstGeom prst="bentConnector2">
            <a:avLst/>
          </a:prstGeom>
          <a:ln w="19050">
            <a:solidFill>
              <a:srgbClr val="FF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23FF4224-4E72-F54E-A50F-EF89757B19F4}"/>
              </a:ext>
            </a:extLst>
          </p:cNvPr>
          <p:cNvSpPr txBox="1"/>
          <p:nvPr/>
        </p:nvSpPr>
        <p:spPr>
          <a:xfrm>
            <a:off x="3920183" y="4022327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训练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BF7A636-602C-B144-B10E-584A3D3B30A4}"/>
              </a:ext>
            </a:extLst>
          </p:cNvPr>
          <p:cNvSpPr txBox="1"/>
          <p:nvPr/>
        </p:nvSpPr>
        <p:spPr>
          <a:xfrm>
            <a:off x="7838211" y="4022327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训练</a:t>
            </a:r>
          </a:p>
        </p:txBody>
      </p:sp>
      <p:graphicFrame>
        <p:nvGraphicFramePr>
          <p:cNvPr id="28" name="表格 28">
            <a:extLst>
              <a:ext uri="{FF2B5EF4-FFF2-40B4-BE49-F238E27FC236}">
                <a16:creationId xmlns:a16="http://schemas.microsoft.com/office/drawing/2014/main" id="{E2FD0BBF-4CF9-B54D-AB36-D507F3AE8B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3366261"/>
              </p:ext>
            </p:extLst>
          </p:nvPr>
        </p:nvGraphicFramePr>
        <p:xfrm>
          <a:off x="2167526" y="4898571"/>
          <a:ext cx="8128000" cy="736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3492676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9533178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3075265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46154654"/>
                    </a:ext>
                  </a:extLst>
                </a:gridCol>
              </a:tblGrid>
              <a:tr h="36094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GAN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DRN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3021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特征提取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序列生成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序列生成和鉴别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预测和评估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935099"/>
                  </a:ext>
                </a:extLst>
              </a:tr>
            </a:tbl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0B83C894-76F1-0041-B12B-8EA21CC76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725" y="2551130"/>
            <a:ext cx="6665411" cy="322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052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  <p:bldP spid="11" grpId="0" animBg="1"/>
      <p:bldP spid="12" grpId="0" animBg="1"/>
      <p:bldP spid="13" grpId="0" animBg="1"/>
      <p:bldP spid="17" grpId="0" animBg="1"/>
      <p:bldP spid="26" grpId="0" animBg="1"/>
      <p:bldP spid="2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0A53C50-584F-4F47-AF53-194BDC25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8F9B-E27E-4AC9-94E5-7D7F63443F73}" type="slidenum">
              <a:rPr lang="en-US" altLang="zh-CN" smtClean="0"/>
              <a:t>9</a:t>
            </a:fld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A2E7F4-F641-6243-BB2B-33D33DF42F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405" y="311256"/>
            <a:ext cx="6502824" cy="302170"/>
          </a:xfrm>
        </p:spPr>
        <p:txBody>
          <a:bodyPr/>
          <a:lstStyle/>
          <a:p>
            <a:r>
              <a:rPr kumimoji="1" lang="en-US" altLang="zh-CN" dirty="0"/>
              <a:t>Part2: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深度学习助力攻击技术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A22937-462E-2A43-BA70-0E537D2407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基于对抗样本生成的自动化免杀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798718-CE2E-5F4D-B0D5-2DF0D40F325E}"/>
              </a:ext>
            </a:extLst>
          </p:cNvPr>
          <p:cNvSpPr txBox="1"/>
          <p:nvPr/>
        </p:nvSpPr>
        <p:spPr>
          <a:xfrm>
            <a:off x="714376" y="1269032"/>
            <a:ext cx="1092644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免杀的目的：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使恶意代码不被杀毒软件查杀，两者能够共存。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CF945C9-2354-C44F-8BBE-E12465AF12BD}"/>
              </a:ext>
            </a:extLst>
          </p:cNvPr>
          <p:cNvSpPr txBox="1"/>
          <p:nvPr/>
        </p:nvSpPr>
        <p:spPr>
          <a:xfrm>
            <a:off x="739141" y="1910081"/>
            <a:ext cx="1092644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对抗样本生成方法：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DNN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GAN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RNN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DRN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等验证引擎的使用。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E9ADEE-D731-844E-B03A-D6023D9AA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728" y="2491138"/>
            <a:ext cx="10776857" cy="334755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CC6AC97A-604D-5A46-9D90-366CE8E00B50}"/>
              </a:ext>
            </a:extLst>
          </p:cNvPr>
          <p:cNvSpPr/>
          <p:nvPr/>
        </p:nvSpPr>
        <p:spPr>
          <a:xfrm>
            <a:off x="7369629" y="3192178"/>
            <a:ext cx="1709057" cy="239678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11EC544-18F6-9D4A-86DD-ABCE7C3DA3D4}"/>
              </a:ext>
            </a:extLst>
          </p:cNvPr>
          <p:cNvSpPr txBox="1"/>
          <p:nvPr/>
        </p:nvSpPr>
        <p:spPr>
          <a:xfrm>
            <a:off x="3361191" y="5971138"/>
            <a:ext cx="5682343" cy="476391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深度学习在自动化免杀技术上具有有效性</a:t>
            </a:r>
          </a:p>
        </p:txBody>
      </p:sp>
    </p:spTree>
    <p:extLst>
      <p:ext uri="{BB962C8B-B14F-4D97-AF65-F5344CB8AC3E}">
        <p14:creationId xmlns:p14="http://schemas.microsoft.com/office/powerpoint/2010/main" val="3288453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1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2144</TotalTime>
  <Words>2232</Words>
  <Application>Microsoft Macintosh PowerPoint</Application>
  <PresentationFormat>宽屏</PresentationFormat>
  <Paragraphs>292</Paragraphs>
  <Slides>31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1" baseType="lpstr">
      <vt:lpstr>等线</vt:lpstr>
      <vt:lpstr>楷体</vt:lpstr>
      <vt:lpstr>楷体</vt:lpstr>
      <vt:lpstr>Microsoft YaHei</vt:lpstr>
      <vt:lpstr>Microsoft YaHei</vt:lpstr>
      <vt:lpstr>Arial</vt:lpstr>
      <vt:lpstr>Calibri</vt:lpstr>
      <vt:lpstr>Calibri Light</vt:lpstr>
      <vt:lpstr>Wingdings</vt:lpstr>
      <vt:lpstr>1_Office 主题​​</vt:lpstr>
      <vt:lpstr>深度学习赋能的恶意代码攻防研究进展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深度学习赋能的恶意代码攻防研究进展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 Du</dc:creator>
  <cp:lastModifiedBy>王 艳萌</cp:lastModifiedBy>
  <cp:revision>1325</cp:revision>
  <dcterms:created xsi:type="dcterms:W3CDTF">2021-11-27T08:01:39Z</dcterms:created>
  <dcterms:modified xsi:type="dcterms:W3CDTF">2021-12-12T14:01:27Z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  <property fmtid="{D5CDD505-2E9C-101B-9397-08002B2CF9AE}" pid="3" name="ICV">
    <vt:lpwstr>D62DAFC713FE44D0855EF7275A482EB0</vt:lpwstr>
  </property>
</Properties>
</file>

<file path=docProps/thumbnail.jpeg>
</file>